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null)" ContentType="image/x-emf"/>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9" r:id="rId1"/>
    <p:sldMasterId id="2147483758" r:id="rId2"/>
  </p:sldMasterIdLst>
  <p:notesMasterIdLst>
    <p:notesMasterId r:id="rId37"/>
  </p:notesMasterIdLst>
  <p:handoutMasterIdLst>
    <p:handoutMasterId r:id="rId38"/>
  </p:handoutMasterIdLst>
  <p:sldIdLst>
    <p:sldId id="290" r:id="rId3"/>
    <p:sldId id="340" r:id="rId4"/>
    <p:sldId id="343" r:id="rId5"/>
    <p:sldId id="257" r:id="rId6"/>
    <p:sldId id="269" r:id="rId7"/>
    <p:sldId id="337" r:id="rId8"/>
    <p:sldId id="258" r:id="rId9"/>
    <p:sldId id="336" r:id="rId10"/>
    <p:sldId id="319" r:id="rId11"/>
    <p:sldId id="320" r:id="rId12"/>
    <p:sldId id="322" r:id="rId13"/>
    <p:sldId id="321" r:id="rId14"/>
    <p:sldId id="339" r:id="rId15"/>
    <p:sldId id="323" r:id="rId16"/>
    <p:sldId id="313" r:id="rId17"/>
    <p:sldId id="315" r:id="rId18"/>
    <p:sldId id="338" r:id="rId19"/>
    <p:sldId id="267" r:id="rId20"/>
    <p:sldId id="325" r:id="rId21"/>
    <p:sldId id="326" r:id="rId22"/>
    <p:sldId id="331" r:id="rId23"/>
    <p:sldId id="329" r:id="rId24"/>
    <p:sldId id="332" r:id="rId25"/>
    <p:sldId id="324" r:id="rId26"/>
    <p:sldId id="304" r:id="rId27"/>
    <p:sldId id="259" r:id="rId28"/>
    <p:sldId id="260" r:id="rId29"/>
    <p:sldId id="333" r:id="rId30"/>
    <p:sldId id="334" r:id="rId31"/>
    <p:sldId id="317" r:id="rId32"/>
    <p:sldId id="318" r:id="rId33"/>
    <p:sldId id="346" r:id="rId34"/>
    <p:sldId id="344" r:id="rId35"/>
    <p:sldId id="34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FE63"/>
    <a:srgbClr val="84F727"/>
    <a:srgbClr val="FF8159"/>
    <a:srgbClr val="DCC384"/>
    <a:srgbClr val="983751"/>
    <a:srgbClr val="FFC0F8"/>
    <a:srgbClr val="002D73"/>
    <a:srgbClr val="8A8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69"/>
    <p:restoredTop sz="91367"/>
  </p:normalViewPr>
  <p:slideViewPr>
    <p:cSldViewPr snapToGrid="0" snapToObjects="1" showGuides="1">
      <p:cViewPr varScale="1">
        <p:scale>
          <a:sx n="94" d="100"/>
          <a:sy n="94" d="100"/>
        </p:scale>
        <p:origin x="177"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678199-C3DD-084E-B2ED-E8A7DDAE6BB2}" type="datetimeFigureOut">
              <a:rPr lang="en-US" smtClean="0"/>
              <a:t>6/15/2018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57C3D4-F6C2-B140-AA90-A2A8DEDA0FE6}" type="slidenum">
              <a:rPr lang="en-US" smtClean="0"/>
              <a:t>‹#›</a:t>
            </a:fld>
            <a:endParaRPr lang="en-US" dirty="0"/>
          </a:p>
        </p:txBody>
      </p:sp>
    </p:spTree>
    <p:extLst>
      <p:ext uri="{BB962C8B-B14F-4D97-AF65-F5344CB8AC3E}">
        <p14:creationId xmlns:p14="http://schemas.microsoft.com/office/powerpoint/2010/main" val="1540870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F15CB6-A675-EA47-BE26-4F857A9A497C}" type="datetimeFigureOut">
              <a:rPr lang="en-US" smtClean="0"/>
              <a:t>6/15/2018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361075-4B34-0645-9A58-179FF8A29B70}" type="slidenum">
              <a:rPr lang="en-US" smtClean="0"/>
              <a:t>‹#›</a:t>
            </a:fld>
            <a:endParaRPr lang="en-US" dirty="0"/>
          </a:p>
        </p:txBody>
      </p:sp>
    </p:spTree>
    <p:extLst>
      <p:ext uri="{BB962C8B-B14F-4D97-AF65-F5344CB8AC3E}">
        <p14:creationId xmlns:p14="http://schemas.microsoft.com/office/powerpoint/2010/main" val="1541016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361075-4B34-0645-9A58-179FF8A29B70}" type="slidenum">
              <a:rPr lang="en-US" smtClean="0"/>
              <a:t>1</a:t>
            </a:fld>
            <a:endParaRPr lang="en-US" dirty="0"/>
          </a:p>
        </p:txBody>
      </p:sp>
    </p:spTree>
    <p:extLst>
      <p:ext uri="{BB962C8B-B14F-4D97-AF65-F5344CB8AC3E}">
        <p14:creationId xmlns:p14="http://schemas.microsoft.com/office/powerpoint/2010/main" val="529523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361075-4B34-0645-9A58-179FF8A29B70}" type="slidenum">
              <a:rPr lang="en-US" smtClean="0"/>
              <a:t>10</a:t>
            </a:fld>
            <a:endParaRPr lang="en-US" dirty="0"/>
          </a:p>
        </p:txBody>
      </p:sp>
    </p:spTree>
    <p:extLst>
      <p:ext uri="{BB962C8B-B14F-4D97-AF65-F5344CB8AC3E}">
        <p14:creationId xmlns:p14="http://schemas.microsoft.com/office/powerpoint/2010/main" val="556463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361075-4B34-0645-9A58-179FF8A29B70}" type="slidenum">
              <a:rPr lang="en-US" smtClean="0"/>
              <a:t>11</a:t>
            </a:fld>
            <a:endParaRPr lang="en-US" dirty="0"/>
          </a:p>
        </p:txBody>
      </p:sp>
    </p:spTree>
    <p:extLst>
      <p:ext uri="{BB962C8B-B14F-4D97-AF65-F5344CB8AC3E}">
        <p14:creationId xmlns:p14="http://schemas.microsoft.com/office/powerpoint/2010/main" val="197467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BOG Spreadsheet of Funding in Handout Materials</a:t>
            </a:r>
          </a:p>
        </p:txBody>
      </p:sp>
      <p:sp>
        <p:nvSpPr>
          <p:cNvPr id="4" name="Slide Number Placeholder 3"/>
          <p:cNvSpPr>
            <a:spLocks noGrp="1"/>
          </p:cNvSpPr>
          <p:nvPr>
            <p:ph type="sldNum" sz="quarter" idx="10"/>
          </p:nvPr>
        </p:nvSpPr>
        <p:spPr/>
        <p:txBody>
          <a:bodyPr/>
          <a:lstStyle/>
          <a:p>
            <a:fld id="{D3361075-4B34-0645-9A58-179FF8A29B70}" type="slidenum">
              <a:rPr lang="en-US" smtClean="0"/>
              <a:t>12</a:t>
            </a:fld>
            <a:endParaRPr lang="en-US" dirty="0"/>
          </a:p>
        </p:txBody>
      </p:sp>
    </p:spTree>
    <p:extLst>
      <p:ext uri="{BB962C8B-B14F-4D97-AF65-F5344CB8AC3E}">
        <p14:creationId xmlns:p14="http://schemas.microsoft.com/office/powerpoint/2010/main" val="3413314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361075-4B34-0645-9A58-179FF8A29B70}" type="slidenum">
              <a:rPr lang="en-US" smtClean="0"/>
              <a:t>13</a:t>
            </a:fld>
            <a:endParaRPr lang="en-US" dirty="0"/>
          </a:p>
        </p:txBody>
      </p:sp>
    </p:spTree>
    <p:extLst>
      <p:ext uri="{BB962C8B-B14F-4D97-AF65-F5344CB8AC3E}">
        <p14:creationId xmlns:p14="http://schemas.microsoft.com/office/powerpoint/2010/main" val="979214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361075-4B34-0645-9A58-179FF8A29B70}" type="slidenum">
              <a:rPr lang="en-US" smtClean="0"/>
              <a:t>14</a:t>
            </a:fld>
            <a:endParaRPr lang="en-US" dirty="0"/>
          </a:p>
        </p:txBody>
      </p:sp>
    </p:spTree>
    <p:extLst>
      <p:ext uri="{BB962C8B-B14F-4D97-AF65-F5344CB8AC3E}">
        <p14:creationId xmlns:p14="http://schemas.microsoft.com/office/powerpoint/2010/main" val="1489922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specific university PECO projects, </a:t>
            </a:r>
            <a:r>
              <a:rPr lang="en-US" sz="1200" b="1" kern="1200" dirty="0">
                <a:solidFill>
                  <a:schemeClr val="tx1"/>
                </a:solidFill>
                <a:effectLst/>
                <a:latin typeface="+mn-lt"/>
                <a:ea typeface="+mn-ea"/>
                <a:cs typeface="+mn-cs"/>
              </a:rPr>
              <a:t>$62,278,490 in nonrecurring general revenue was added to $39,072,310 in PECO Trust Funds to fund projects at five universities</a:t>
            </a:r>
            <a:r>
              <a:rPr lang="en-US" sz="1200" kern="1200" dirty="0">
                <a:solidFill>
                  <a:schemeClr val="tx1"/>
                </a:solidFill>
                <a:effectLst/>
                <a:latin typeface="+mn-lt"/>
                <a:ea typeface="+mn-ea"/>
                <a:cs typeface="+mn-cs"/>
              </a:rPr>
              <a:t>, leaving seven institutions without any funded construction projects.</a:t>
            </a:r>
          </a:p>
          <a:p>
            <a:endParaRPr lang="en-US" dirty="0"/>
          </a:p>
        </p:txBody>
      </p:sp>
      <p:sp>
        <p:nvSpPr>
          <p:cNvPr id="4" name="Slide Number Placeholder 3"/>
          <p:cNvSpPr>
            <a:spLocks noGrp="1"/>
          </p:cNvSpPr>
          <p:nvPr>
            <p:ph type="sldNum" sz="quarter" idx="10"/>
          </p:nvPr>
        </p:nvSpPr>
        <p:spPr/>
        <p:txBody>
          <a:bodyPr/>
          <a:lstStyle/>
          <a:p>
            <a:fld id="{D3361075-4B34-0645-9A58-179FF8A29B70}" type="slidenum">
              <a:rPr lang="en-US" smtClean="0"/>
              <a:t>15</a:t>
            </a:fld>
            <a:endParaRPr lang="en-US" dirty="0"/>
          </a:p>
        </p:txBody>
      </p:sp>
    </p:spTree>
    <p:extLst>
      <p:ext uri="{BB962C8B-B14F-4D97-AF65-F5344CB8AC3E}">
        <p14:creationId xmlns:p14="http://schemas.microsoft.com/office/powerpoint/2010/main" val="501237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361075-4B34-0645-9A58-179FF8A29B70}" type="slidenum">
              <a:rPr lang="en-US" smtClean="0"/>
              <a:t>16</a:t>
            </a:fld>
            <a:endParaRPr lang="en-US" dirty="0"/>
          </a:p>
        </p:txBody>
      </p:sp>
    </p:spTree>
    <p:extLst>
      <p:ext uri="{BB962C8B-B14F-4D97-AF65-F5344CB8AC3E}">
        <p14:creationId xmlns:p14="http://schemas.microsoft.com/office/powerpoint/2010/main" val="264515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361075-4B34-0645-9A58-179FF8A29B70}" type="slidenum">
              <a:rPr lang="en-US" smtClean="0"/>
              <a:t>17</a:t>
            </a:fld>
            <a:endParaRPr lang="en-US" dirty="0"/>
          </a:p>
        </p:txBody>
      </p:sp>
    </p:spTree>
    <p:extLst>
      <p:ext uri="{BB962C8B-B14F-4D97-AF65-F5344CB8AC3E}">
        <p14:creationId xmlns:p14="http://schemas.microsoft.com/office/powerpoint/2010/main" val="1475293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See Handout for By-University Distribution of Funding for these Programs</a:t>
            </a:r>
          </a:p>
          <a:p>
            <a:r>
              <a:rPr lang="en-US" dirty="0"/>
              <a:t>Law governs investment, funding &amp; use, and accountability, which culminates in a requirement that by </a:t>
            </a:r>
            <a:r>
              <a:rPr lang="en-US" sz="1200" kern="1200" dirty="0">
                <a:solidFill>
                  <a:schemeClr val="tx1"/>
                </a:solidFill>
                <a:effectLst/>
                <a:latin typeface="+mn-lt"/>
                <a:ea typeface="+mn-ea"/>
                <a:cs typeface="+mn-cs"/>
              </a:rPr>
              <a:t>March 15 of each year, the Board of Governors must provide to the Governor, the President of the Senate, and the Speaker of the House of Representatives a report summarizing information from the universities including specific expenditure information and specific impact data relating to institutional and student outcomes resulting from the investment.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here’s an important point to remember: (last year’s funding)</a:t>
            </a:r>
            <a:endParaRPr lang="en-US" dirty="0"/>
          </a:p>
        </p:txBody>
      </p:sp>
      <p:sp>
        <p:nvSpPr>
          <p:cNvPr id="4" name="Slide Number Placeholder 3"/>
          <p:cNvSpPr>
            <a:spLocks noGrp="1"/>
          </p:cNvSpPr>
          <p:nvPr>
            <p:ph type="sldNum" sz="quarter" idx="10"/>
          </p:nvPr>
        </p:nvSpPr>
        <p:spPr/>
        <p:txBody>
          <a:bodyPr/>
          <a:lstStyle/>
          <a:p>
            <a:fld id="{D3361075-4B34-0645-9A58-179FF8A29B70}" type="slidenum">
              <a:rPr lang="en-US" smtClean="0"/>
              <a:t>18</a:t>
            </a:fld>
            <a:endParaRPr lang="en-US" dirty="0"/>
          </a:p>
        </p:txBody>
      </p:sp>
    </p:spTree>
    <p:extLst>
      <p:ext uri="{BB962C8B-B14F-4D97-AF65-F5344CB8AC3E}">
        <p14:creationId xmlns:p14="http://schemas.microsoft.com/office/powerpoint/2010/main" val="792688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year’s bill was vetoed</a:t>
            </a:r>
          </a:p>
          <a:p>
            <a:r>
              <a:rPr lang="en-US" dirty="0"/>
              <a:t>Gov. Scott weighed in on how specific universities should spend this money.</a:t>
            </a:r>
          </a:p>
          <a:p>
            <a:r>
              <a:rPr lang="en-US" dirty="0"/>
              <a:t>No retroactive application of law</a:t>
            </a:r>
          </a:p>
          <a:p>
            <a:r>
              <a:rPr lang="en-US" dirty="0"/>
              <a:t>Therefore, No report on last year’s allocation required by law.</a:t>
            </a:r>
          </a:p>
          <a:p>
            <a:r>
              <a:rPr lang="en-US" dirty="0"/>
              <a:t> </a:t>
            </a:r>
          </a:p>
        </p:txBody>
      </p:sp>
      <p:sp>
        <p:nvSpPr>
          <p:cNvPr id="4" name="Slide Number Placeholder 3"/>
          <p:cNvSpPr>
            <a:spLocks noGrp="1"/>
          </p:cNvSpPr>
          <p:nvPr>
            <p:ph type="sldNum" sz="quarter" idx="10"/>
          </p:nvPr>
        </p:nvSpPr>
        <p:spPr/>
        <p:txBody>
          <a:bodyPr/>
          <a:lstStyle/>
          <a:p>
            <a:fld id="{D3361075-4B34-0645-9A58-179FF8A29B70}" type="slidenum">
              <a:rPr lang="en-US" smtClean="0"/>
              <a:t>19</a:t>
            </a:fld>
            <a:endParaRPr lang="en-US" dirty="0"/>
          </a:p>
        </p:txBody>
      </p:sp>
    </p:spTree>
    <p:extLst>
      <p:ext uri="{BB962C8B-B14F-4D97-AF65-F5344CB8AC3E}">
        <p14:creationId xmlns:p14="http://schemas.microsoft.com/office/powerpoint/2010/main" val="407666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361075-4B34-0645-9A58-179FF8A29B70}" type="slidenum">
              <a:rPr lang="en-US" smtClean="0"/>
              <a:t>2</a:t>
            </a:fld>
            <a:endParaRPr lang="en-US" dirty="0"/>
          </a:p>
        </p:txBody>
      </p:sp>
    </p:spTree>
    <p:extLst>
      <p:ext uri="{BB962C8B-B14F-4D97-AF65-F5344CB8AC3E}">
        <p14:creationId xmlns:p14="http://schemas.microsoft.com/office/powerpoint/2010/main" val="1863325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Each UBOT, by June 1, 2018, must submit to the BOG </a:t>
            </a:r>
            <a:r>
              <a:rPr lang="en-US" sz="900" b="1" kern="1200" dirty="0">
                <a:solidFill>
                  <a:srgbClr val="FFFF00"/>
                </a:solidFill>
                <a:effectLst/>
                <a:latin typeface="+mn-lt"/>
                <a:ea typeface="+mn-ea"/>
                <a:cs typeface="+mn-cs"/>
              </a:rPr>
              <a:t>a comprehensive plan </a:t>
            </a:r>
            <a:r>
              <a:rPr lang="en-US" sz="900" kern="1200" dirty="0">
                <a:solidFill>
                  <a:schemeClr val="tx1"/>
                </a:solidFill>
                <a:effectLst/>
                <a:latin typeface="+mn-lt"/>
                <a:ea typeface="+mn-ea"/>
                <a:cs typeface="+mn-cs"/>
              </a:rPr>
              <a:t>to improve the 4-year graduation rate of undergraduate students for implementation beginning in the fall 2018 academic semester.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The Plan must: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900" kern="1200" dirty="0">
                <a:solidFill>
                  <a:schemeClr val="tx1"/>
                </a:solidFill>
                <a:effectLst/>
                <a:latin typeface="+mn-lt"/>
                <a:ea typeface="+mn-ea"/>
                <a:cs typeface="+mn-cs"/>
              </a:rPr>
              <a:t>Identify academic, financial, policy, and curricular incentives and disincentives for timely graduation.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900" kern="1200" dirty="0">
                <a:solidFill>
                  <a:schemeClr val="tx1"/>
                </a:solidFill>
                <a:effectLst/>
                <a:latin typeface="+mn-lt"/>
                <a:ea typeface="+mn-ea"/>
                <a:cs typeface="+mn-cs"/>
              </a:rPr>
              <a:t>Outline the implementation of a proactive financial aid program to enable full-time students with financial need to take at least 15 credit hours in the fall and spring semesters.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900" kern="1200" dirty="0">
                <a:solidFill>
                  <a:schemeClr val="tx1"/>
                </a:solidFill>
                <a:effectLst/>
                <a:latin typeface="+mn-lt"/>
                <a:ea typeface="+mn-ea"/>
                <a:cs typeface="+mn-cs"/>
              </a:rPr>
              <a:t>Include assurances that there will be no increased cost to students.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u="sng" kern="1200" dirty="0">
                <a:solidFill>
                  <a:schemeClr val="tx1"/>
                </a:solidFill>
                <a:effectLst/>
                <a:latin typeface="+mn-lt"/>
                <a:ea typeface="+mn-ea"/>
                <a:cs typeface="+mn-cs"/>
              </a:rPr>
              <a:t>Note:</a:t>
            </a:r>
            <a:r>
              <a:rPr lang="en-US" sz="900" kern="1200" dirty="0">
                <a:solidFill>
                  <a:schemeClr val="tx1"/>
                </a:solidFill>
                <a:effectLst/>
                <a:latin typeface="+mn-lt"/>
                <a:ea typeface="+mn-ea"/>
                <a:cs typeface="+mn-cs"/>
              </a:rPr>
              <a:t> </a:t>
            </a:r>
            <a:r>
              <a:rPr lang="en-US" sz="900" i="1" kern="1200" dirty="0">
                <a:solidFill>
                  <a:schemeClr val="tx1"/>
                </a:solidFill>
                <a:effectLst/>
                <a:latin typeface="+mn-lt"/>
                <a:ea typeface="+mn-ea"/>
                <a:cs typeface="+mn-cs"/>
              </a:rPr>
              <a:t>This is in lieu of a required Block Tuition Policy.</a:t>
            </a:r>
            <a:endParaRPr lang="en-US" sz="900" b="1" kern="1200" dirty="0">
              <a:solidFill>
                <a:schemeClr val="tx1"/>
              </a:solidFill>
              <a:effectLst/>
              <a:latin typeface="+mn-lt"/>
              <a:ea typeface="+mn-ea"/>
              <a:cs typeface="+mn-cs"/>
            </a:endParaRPr>
          </a:p>
          <a:p>
            <a:r>
              <a:rPr lang="en-US" sz="900" b="1" kern="1200" dirty="0">
                <a:solidFill>
                  <a:schemeClr val="tx1"/>
                </a:solidFill>
                <a:effectLst/>
                <a:latin typeface="+mn-lt"/>
                <a:ea typeface="+mn-ea"/>
                <a:cs typeface="+mn-cs"/>
              </a:rPr>
              <a:t>Performance Metrics</a:t>
            </a:r>
            <a:endParaRPr lang="en-US" sz="900" kern="1200" dirty="0">
              <a:solidFill>
                <a:schemeClr val="tx1"/>
              </a:solidFill>
              <a:effectLst/>
              <a:latin typeface="+mn-lt"/>
              <a:ea typeface="+mn-ea"/>
              <a:cs typeface="+mn-cs"/>
            </a:endParaRPr>
          </a:p>
          <a:p>
            <a:pPr lvl="0"/>
            <a:r>
              <a:rPr lang="en-US" sz="900" kern="1200" dirty="0">
                <a:solidFill>
                  <a:schemeClr val="tx1"/>
                </a:solidFill>
                <a:effectLst/>
                <a:latin typeface="+mn-lt"/>
                <a:ea typeface="+mn-ea"/>
                <a:cs typeface="+mn-cs"/>
              </a:rPr>
              <a:t>Revises the performance funding metrics beginning with the 2018 award determinations.</a:t>
            </a:r>
          </a:p>
          <a:p>
            <a:pPr lvl="0"/>
            <a:r>
              <a:rPr lang="en-US" sz="900" kern="1200" dirty="0">
                <a:solidFill>
                  <a:schemeClr val="tx1"/>
                </a:solidFill>
                <a:effectLst/>
                <a:latin typeface="+mn-lt"/>
                <a:ea typeface="+mn-ea"/>
                <a:cs typeface="+mn-cs"/>
              </a:rPr>
              <a:t>Revises the 6-year graduation rate metric to a 4-year metric for full-time, first-time-in-college students.</a:t>
            </a:r>
          </a:p>
          <a:p>
            <a:pPr lvl="0"/>
            <a:r>
              <a:rPr lang="en-US" sz="900" kern="1200" dirty="0">
                <a:solidFill>
                  <a:schemeClr val="tx1"/>
                </a:solidFill>
                <a:effectLst/>
                <a:latin typeface="+mn-lt"/>
                <a:ea typeface="+mn-ea"/>
                <a:cs typeface="+mn-cs"/>
              </a:rPr>
              <a:t>Requires the access metric to include benchmarks that must be differentiated and scored to reflect varying access rates among universities, and not include bonus points.</a:t>
            </a:r>
          </a:p>
          <a:p>
            <a:pPr lvl="0"/>
            <a:r>
              <a:rPr lang="en-US" sz="900" kern="1200" dirty="0">
                <a:solidFill>
                  <a:schemeClr val="tx1"/>
                </a:solidFill>
                <a:effectLst/>
                <a:latin typeface="+mn-lt"/>
                <a:ea typeface="+mn-ea"/>
                <a:cs typeface="+mn-cs"/>
              </a:rPr>
              <a:t>Requires the Board of Governors, in consultation with the universities, submit recommendations, by October 1, 2019, on the most efficient process to achieve a complete performance-based continuous improvement funding model focused on outcomes.</a:t>
            </a:r>
          </a:p>
          <a:p>
            <a:pPr lvl="0"/>
            <a:r>
              <a:rPr lang="en-US" sz="900" kern="1200" dirty="0">
                <a:solidFill>
                  <a:schemeClr val="tx1"/>
                </a:solidFill>
                <a:effectLst/>
                <a:latin typeface="+mn-lt"/>
                <a:ea typeface="+mn-ea"/>
                <a:cs typeface="+mn-cs"/>
              </a:rPr>
              <a:t>In addition to recommendations submitted by the Board of Governors, the Legislature will review recommendations from an independent entity that consults with the Board of Governors for the purpose of receiving input on behalf of the SUS. Implementation of any recommendations will not occur unless affirmatively enacted by the Legislature.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i="1" kern="1200" dirty="0">
              <a:solidFill>
                <a:schemeClr val="tx1"/>
              </a:solidFill>
              <a:effectLst/>
              <a:latin typeface="+mn-lt"/>
              <a:ea typeface="+mn-ea"/>
              <a:cs typeface="+mn-cs"/>
            </a:endParaRPr>
          </a:p>
          <a:p>
            <a:pPr lvl="0"/>
            <a:r>
              <a:rPr lang="en-US" sz="900" kern="1200" dirty="0">
                <a:solidFill>
                  <a:schemeClr val="tx1"/>
                </a:solidFill>
                <a:effectLst/>
                <a:latin typeface="+mn-lt"/>
                <a:ea typeface="+mn-ea"/>
                <a:cs typeface="+mn-cs"/>
              </a:rPr>
              <a:t>Expands the Florida Bright Futures Academic Scholars award to cover 100 percent of tuition and specified fees plus $300 per fall and spring semester for textbooks and college-related expenses and the Florida Bright Futures Medallion Scholars award to cover 75 percent of tuition and fees.</a:t>
            </a:r>
          </a:p>
          <a:p>
            <a:pPr lvl="0"/>
            <a:r>
              <a:rPr lang="en-US" sz="900" kern="1200" dirty="0">
                <a:solidFill>
                  <a:schemeClr val="tx1"/>
                </a:solidFill>
                <a:effectLst/>
                <a:latin typeface="+mn-lt"/>
                <a:ea typeface="+mn-ea"/>
                <a:cs typeface="+mn-cs"/>
              </a:rPr>
              <a:t>Authorizes the use of the Bright Futures Scholarship during the summer-term if funding is provided.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3361075-4B34-0645-9A58-179FF8A29B70}" type="slidenum">
              <a:rPr lang="en-US" smtClean="0"/>
              <a:t>20</a:t>
            </a:fld>
            <a:endParaRPr lang="en-US" dirty="0"/>
          </a:p>
        </p:txBody>
      </p:sp>
    </p:spTree>
    <p:extLst>
      <p:ext uri="{BB962C8B-B14F-4D97-AF65-F5344CB8AC3E}">
        <p14:creationId xmlns:p14="http://schemas.microsoft.com/office/powerpoint/2010/main" val="3200288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International sign for the fact that the “Bottom Three” is still a part of the funding model.</a:t>
            </a:r>
          </a:p>
        </p:txBody>
      </p:sp>
      <p:sp>
        <p:nvSpPr>
          <p:cNvPr id="4" name="Slide Number Placeholder 3"/>
          <p:cNvSpPr>
            <a:spLocks noGrp="1"/>
          </p:cNvSpPr>
          <p:nvPr>
            <p:ph type="sldNum" sz="quarter" idx="10"/>
          </p:nvPr>
        </p:nvSpPr>
        <p:spPr/>
        <p:txBody>
          <a:bodyPr/>
          <a:lstStyle/>
          <a:p>
            <a:fld id="{D3361075-4B34-0645-9A58-179FF8A29B70}" type="slidenum">
              <a:rPr lang="en-US" smtClean="0"/>
              <a:t>21</a:t>
            </a:fld>
            <a:endParaRPr lang="en-US" dirty="0"/>
          </a:p>
        </p:txBody>
      </p:sp>
    </p:spTree>
    <p:extLst>
      <p:ext uri="{BB962C8B-B14F-4D97-AF65-F5344CB8AC3E}">
        <p14:creationId xmlns:p14="http://schemas.microsoft.com/office/powerpoint/2010/main" val="1172518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Each UBOT, by June 1, 2018, must submit to the BOG </a:t>
            </a:r>
            <a:r>
              <a:rPr lang="en-US" sz="900" b="1" kern="1200" dirty="0">
                <a:solidFill>
                  <a:srgbClr val="FFFF00"/>
                </a:solidFill>
                <a:effectLst/>
                <a:latin typeface="+mn-lt"/>
                <a:ea typeface="+mn-ea"/>
                <a:cs typeface="+mn-cs"/>
              </a:rPr>
              <a:t>a comprehensive plan </a:t>
            </a:r>
            <a:r>
              <a:rPr lang="en-US" sz="900" kern="1200" dirty="0">
                <a:solidFill>
                  <a:schemeClr val="tx1"/>
                </a:solidFill>
                <a:effectLst/>
                <a:latin typeface="+mn-lt"/>
                <a:ea typeface="+mn-ea"/>
                <a:cs typeface="+mn-cs"/>
              </a:rPr>
              <a:t>to improve the 4-year graduation rate of undergraduate students for implementation beginning in the fall 2018 academic semester.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The Plan must: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900" kern="1200" dirty="0">
                <a:solidFill>
                  <a:schemeClr val="tx1"/>
                </a:solidFill>
                <a:effectLst/>
                <a:latin typeface="+mn-lt"/>
                <a:ea typeface="+mn-ea"/>
                <a:cs typeface="+mn-cs"/>
              </a:rPr>
              <a:t>Identify academic, financial, policy, and curricular incentives and disincentives for timely graduation.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900" kern="1200" dirty="0">
                <a:solidFill>
                  <a:schemeClr val="tx1"/>
                </a:solidFill>
                <a:effectLst/>
                <a:latin typeface="+mn-lt"/>
                <a:ea typeface="+mn-ea"/>
                <a:cs typeface="+mn-cs"/>
              </a:rPr>
              <a:t>Outline the implementation of a proactive financial aid program to enable full-time students with financial need to take at least 15 credit hours in the fall and spring semesters.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900" kern="1200" dirty="0">
                <a:solidFill>
                  <a:schemeClr val="tx1"/>
                </a:solidFill>
                <a:effectLst/>
                <a:latin typeface="+mn-lt"/>
                <a:ea typeface="+mn-ea"/>
                <a:cs typeface="+mn-cs"/>
              </a:rPr>
              <a:t>Include assurances that there will be no increased cost to students.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u="sng" kern="1200" dirty="0">
                <a:solidFill>
                  <a:schemeClr val="tx1"/>
                </a:solidFill>
                <a:effectLst/>
                <a:latin typeface="+mn-lt"/>
                <a:ea typeface="+mn-ea"/>
                <a:cs typeface="+mn-cs"/>
              </a:rPr>
              <a:t>Note:</a:t>
            </a:r>
            <a:r>
              <a:rPr lang="en-US" sz="900" kern="1200" dirty="0">
                <a:solidFill>
                  <a:schemeClr val="tx1"/>
                </a:solidFill>
                <a:effectLst/>
                <a:latin typeface="+mn-lt"/>
                <a:ea typeface="+mn-ea"/>
                <a:cs typeface="+mn-cs"/>
              </a:rPr>
              <a:t> </a:t>
            </a:r>
            <a:r>
              <a:rPr lang="en-US" sz="900" i="1" kern="1200" dirty="0">
                <a:solidFill>
                  <a:schemeClr val="tx1"/>
                </a:solidFill>
                <a:effectLst/>
                <a:latin typeface="+mn-lt"/>
                <a:ea typeface="+mn-ea"/>
                <a:cs typeface="+mn-cs"/>
              </a:rPr>
              <a:t>This is in lieu of a required Block Tuition Policy.</a:t>
            </a:r>
            <a:endParaRPr lang="en-US" sz="900" b="1" kern="1200" dirty="0">
              <a:solidFill>
                <a:schemeClr val="tx1"/>
              </a:solidFill>
              <a:effectLst/>
              <a:latin typeface="+mn-lt"/>
              <a:ea typeface="+mn-ea"/>
              <a:cs typeface="+mn-cs"/>
            </a:endParaRPr>
          </a:p>
          <a:p>
            <a:r>
              <a:rPr lang="en-US" sz="900" b="1" kern="1200" dirty="0">
                <a:solidFill>
                  <a:schemeClr val="tx1"/>
                </a:solidFill>
                <a:effectLst/>
                <a:latin typeface="+mn-lt"/>
                <a:ea typeface="+mn-ea"/>
                <a:cs typeface="+mn-cs"/>
              </a:rPr>
              <a:t>Performance Metrics</a:t>
            </a:r>
            <a:endParaRPr lang="en-US" sz="900" kern="1200" dirty="0">
              <a:solidFill>
                <a:schemeClr val="tx1"/>
              </a:solidFill>
              <a:effectLst/>
              <a:latin typeface="+mn-lt"/>
              <a:ea typeface="+mn-ea"/>
              <a:cs typeface="+mn-cs"/>
            </a:endParaRPr>
          </a:p>
          <a:p>
            <a:pPr lvl="0"/>
            <a:r>
              <a:rPr lang="en-US" sz="900" kern="1200" dirty="0">
                <a:solidFill>
                  <a:schemeClr val="tx1"/>
                </a:solidFill>
                <a:effectLst/>
                <a:latin typeface="+mn-lt"/>
                <a:ea typeface="+mn-ea"/>
                <a:cs typeface="+mn-cs"/>
              </a:rPr>
              <a:t>Revises the performance funding metrics beginning with the 2018 award determinations.</a:t>
            </a:r>
          </a:p>
          <a:p>
            <a:pPr lvl="0"/>
            <a:r>
              <a:rPr lang="en-US" sz="900" kern="1200" dirty="0">
                <a:solidFill>
                  <a:schemeClr val="tx1"/>
                </a:solidFill>
                <a:effectLst/>
                <a:latin typeface="+mn-lt"/>
                <a:ea typeface="+mn-ea"/>
                <a:cs typeface="+mn-cs"/>
              </a:rPr>
              <a:t>Revises the 6-year graduation rate metric to a 4-year metric for full-time, first-time-in-college students.</a:t>
            </a:r>
          </a:p>
          <a:p>
            <a:pPr lvl="0"/>
            <a:r>
              <a:rPr lang="en-US" sz="900" kern="1200" dirty="0">
                <a:solidFill>
                  <a:schemeClr val="tx1"/>
                </a:solidFill>
                <a:effectLst/>
                <a:latin typeface="+mn-lt"/>
                <a:ea typeface="+mn-ea"/>
                <a:cs typeface="+mn-cs"/>
              </a:rPr>
              <a:t>Requires the access metric to include benchmarks that must be differentiated and scored to reflect varying access rates among universities, and not include bonus points.</a:t>
            </a:r>
          </a:p>
          <a:p>
            <a:pPr lvl="0"/>
            <a:r>
              <a:rPr lang="en-US" sz="900" kern="1200" dirty="0">
                <a:solidFill>
                  <a:schemeClr val="tx1"/>
                </a:solidFill>
                <a:effectLst/>
                <a:latin typeface="+mn-lt"/>
                <a:ea typeface="+mn-ea"/>
                <a:cs typeface="+mn-cs"/>
              </a:rPr>
              <a:t>Requires the Board of Governors, in consultation with the universities, submit recommendations, by October 1, 2019, on the most efficient process to achieve a complete performance-based continuous improvement funding model focused on outcomes.</a:t>
            </a:r>
          </a:p>
          <a:p>
            <a:pPr lvl="0"/>
            <a:r>
              <a:rPr lang="en-US" sz="900" kern="1200" dirty="0">
                <a:solidFill>
                  <a:schemeClr val="tx1"/>
                </a:solidFill>
                <a:effectLst/>
                <a:latin typeface="+mn-lt"/>
                <a:ea typeface="+mn-ea"/>
                <a:cs typeface="+mn-cs"/>
              </a:rPr>
              <a:t>In addition to recommendations submitted by the Board of Governors, the Legislature will review recommendations from an independent entity that consults with the Board of Governors for the purpose of receiving input on behalf of the SUS. Implementation of any recommendations will not occur unless affirmatively enacted by the Legislature.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i="1" kern="1200" dirty="0">
              <a:solidFill>
                <a:schemeClr val="tx1"/>
              </a:solidFill>
              <a:effectLst/>
              <a:latin typeface="+mn-lt"/>
              <a:ea typeface="+mn-ea"/>
              <a:cs typeface="+mn-cs"/>
            </a:endParaRPr>
          </a:p>
          <a:p>
            <a:pPr lvl="0"/>
            <a:r>
              <a:rPr lang="en-US" sz="900" kern="1200" dirty="0">
                <a:solidFill>
                  <a:schemeClr val="tx1"/>
                </a:solidFill>
                <a:effectLst/>
                <a:latin typeface="+mn-lt"/>
                <a:ea typeface="+mn-ea"/>
                <a:cs typeface="+mn-cs"/>
              </a:rPr>
              <a:t>Expands the Florida Bright Futures Academic Scholars award to cover 100 percent of tuition and specified fees plus $300 per fall and spring semester for textbooks and college-related expenses and the Florida Bright Futures Medallion Scholars award to cover 75 percent of tuition and fees.</a:t>
            </a:r>
          </a:p>
          <a:p>
            <a:pPr lvl="0"/>
            <a:r>
              <a:rPr lang="en-US" sz="900" kern="1200" dirty="0">
                <a:solidFill>
                  <a:schemeClr val="tx1"/>
                </a:solidFill>
                <a:effectLst/>
                <a:latin typeface="+mn-lt"/>
                <a:ea typeface="+mn-ea"/>
                <a:cs typeface="+mn-cs"/>
              </a:rPr>
              <a:t>Authorizes the use of the Bright Futures Scholarship during the summer-term if funding is provided.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3361075-4B34-0645-9A58-179FF8A29B70}" type="slidenum">
              <a:rPr lang="en-US" smtClean="0"/>
              <a:t>22</a:t>
            </a:fld>
            <a:endParaRPr lang="en-US" dirty="0"/>
          </a:p>
        </p:txBody>
      </p:sp>
    </p:spTree>
    <p:extLst>
      <p:ext uri="{BB962C8B-B14F-4D97-AF65-F5344CB8AC3E}">
        <p14:creationId xmlns:p14="http://schemas.microsoft.com/office/powerpoint/2010/main" val="19160305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361075-4B34-0645-9A58-179FF8A29B70}" type="slidenum">
              <a:rPr lang="en-US" smtClean="0"/>
              <a:t>23</a:t>
            </a:fld>
            <a:endParaRPr lang="en-US" dirty="0"/>
          </a:p>
        </p:txBody>
      </p:sp>
    </p:spTree>
    <p:extLst>
      <p:ext uri="{BB962C8B-B14F-4D97-AF65-F5344CB8AC3E}">
        <p14:creationId xmlns:p14="http://schemas.microsoft.com/office/powerpoint/2010/main" val="1214770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Each UBOT, by June 1, 2018, must submit to the BOG </a:t>
            </a:r>
            <a:r>
              <a:rPr lang="en-US" sz="900" b="1" kern="1200" dirty="0">
                <a:solidFill>
                  <a:srgbClr val="FFFF00"/>
                </a:solidFill>
                <a:effectLst/>
                <a:latin typeface="+mn-lt"/>
                <a:ea typeface="+mn-ea"/>
                <a:cs typeface="+mn-cs"/>
              </a:rPr>
              <a:t>a comprehensive plan </a:t>
            </a:r>
            <a:r>
              <a:rPr lang="en-US" sz="900" kern="1200" dirty="0">
                <a:solidFill>
                  <a:schemeClr val="tx1"/>
                </a:solidFill>
                <a:effectLst/>
                <a:latin typeface="+mn-lt"/>
                <a:ea typeface="+mn-ea"/>
                <a:cs typeface="+mn-cs"/>
              </a:rPr>
              <a:t>to improve the 4-year graduation rate of undergraduate students for implementation beginning in the fall 2018 academic semester.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The Plan must: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900" kern="1200" dirty="0">
                <a:solidFill>
                  <a:schemeClr val="tx1"/>
                </a:solidFill>
                <a:effectLst/>
                <a:latin typeface="+mn-lt"/>
                <a:ea typeface="+mn-ea"/>
                <a:cs typeface="+mn-cs"/>
              </a:rPr>
              <a:t>Identify academic, financial, policy, and curricular incentives and disincentives for timely graduation.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900" kern="1200" dirty="0">
                <a:solidFill>
                  <a:schemeClr val="tx1"/>
                </a:solidFill>
                <a:effectLst/>
                <a:latin typeface="+mn-lt"/>
                <a:ea typeface="+mn-ea"/>
                <a:cs typeface="+mn-cs"/>
              </a:rPr>
              <a:t>Outline the implementation of a proactive financial aid program to enable full-time students with financial need to take at least 15 credit hours in the fall and spring semesters.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900" kern="1200" dirty="0">
                <a:solidFill>
                  <a:schemeClr val="tx1"/>
                </a:solidFill>
                <a:effectLst/>
                <a:latin typeface="+mn-lt"/>
                <a:ea typeface="+mn-ea"/>
                <a:cs typeface="+mn-cs"/>
              </a:rPr>
              <a:t>Include assurances that there will be no increased cost to students.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u="sng" kern="1200" dirty="0">
                <a:solidFill>
                  <a:schemeClr val="tx1"/>
                </a:solidFill>
                <a:effectLst/>
                <a:latin typeface="+mn-lt"/>
                <a:ea typeface="+mn-ea"/>
                <a:cs typeface="+mn-cs"/>
              </a:rPr>
              <a:t>Note:</a:t>
            </a:r>
            <a:r>
              <a:rPr lang="en-US" sz="900" kern="1200" dirty="0">
                <a:solidFill>
                  <a:schemeClr val="tx1"/>
                </a:solidFill>
                <a:effectLst/>
                <a:latin typeface="+mn-lt"/>
                <a:ea typeface="+mn-ea"/>
                <a:cs typeface="+mn-cs"/>
              </a:rPr>
              <a:t> </a:t>
            </a:r>
            <a:r>
              <a:rPr lang="en-US" sz="900" i="1" kern="1200" dirty="0">
                <a:solidFill>
                  <a:schemeClr val="tx1"/>
                </a:solidFill>
                <a:effectLst/>
                <a:latin typeface="+mn-lt"/>
                <a:ea typeface="+mn-ea"/>
                <a:cs typeface="+mn-cs"/>
              </a:rPr>
              <a:t>This is in lieu of a required Block Tuition Policy.</a:t>
            </a:r>
            <a:endParaRPr lang="en-US" sz="900" b="1" kern="1200" dirty="0">
              <a:solidFill>
                <a:schemeClr val="tx1"/>
              </a:solidFill>
              <a:effectLst/>
              <a:latin typeface="+mn-lt"/>
              <a:ea typeface="+mn-ea"/>
              <a:cs typeface="+mn-cs"/>
            </a:endParaRPr>
          </a:p>
          <a:p>
            <a:r>
              <a:rPr lang="en-US" sz="900" b="1" kern="1200" dirty="0">
                <a:solidFill>
                  <a:schemeClr val="tx1"/>
                </a:solidFill>
                <a:effectLst/>
                <a:latin typeface="+mn-lt"/>
                <a:ea typeface="+mn-ea"/>
                <a:cs typeface="+mn-cs"/>
              </a:rPr>
              <a:t>Performance Metrics</a:t>
            </a:r>
            <a:endParaRPr lang="en-US" sz="900" kern="1200" dirty="0">
              <a:solidFill>
                <a:schemeClr val="tx1"/>
              </a:solidFill>
              <a:effectLst/>
              <a:latin typeface="+mn-lt"/>
              <a:ea typeface="+mn-ea"/>
              <a:cs typeface="+mn-cs"/>
            </a:endParaRPr>
          </a:p>
          <a:p>
            <a:pPr lvl="0"/>
            <a:r>
              <a:rPr lang="en-US" sz="900" kern="1200" dirty="0">
                <a:solidFill>
                  <a:schemeClr val="tx1"/>
                </a:solidFill>
                <a:effectLst/>
                <a:latin typeface="+mn-lt"/>
                <a:ea typeface="+mn-ea"/>
                <a:cs typeface="+mn-cs"/>
              </a:rPr>
              <a:t>Revises the performance funding metrics beginning with the 2018 award determinations.</a:t>
            </a:r>
          </a:p>
          <a:p>
            <a:pPr lvl="0"/>
            <a:r>
              <a:rPr lang="en-US" sz="900" kern="1200" dirty="0">
                <a:solidFill>
                  <a:schemeClr val="tx1"/>
                </a:solidFill>
                <a:effectLst/>
                <a:latin typeface="+mn-lt"/>
                <a:ea typeface="+mn-ea"/>
                <a:cs typeface="+mn-cs"/>
              </a:rPr>
              <a:t>Revises the 6-year graduation rate metric to a 4-year metric for full-time, first-time-in-college students.</a:t>
            </a:r>
          </a:p>
          <a:p>
            <a:pPr lvl="0"/>
            <a:r>
              <a:rPr lang="en-US" sz="900" kern="1200" dirty="0">
                <a:solidFill>
                  <a:schemeClr val="tx1"/>
                </a:solidFill>
                <a:effectLst/>
                <a:latin typeface="+mn-lt"/>
                <a:ea typeface="+mn-ea"/>
                <a:cs typeface="+mn-cs"/>
              </a:rPr>
              <a:t>Requires the access metric to include benchmarks that must be differentiated and scored to reflect varying access rates among universities, and not include bonus points.</a:t>
            </a:r>
          </a:p>
          <a:p>
            <a:pPr lvl="0"/>
            <a:r>
              <a:rPr lang="en-US" sz="900" kern="1200" dirty="0">
                <a:solidFill>
                  <a:schemeClr val="tx1"/>
                </a:solidFill>
                <a:effectLst/>
                <a:latin typeface="+mn-lt"/>
                <a:ea typeface="+mn-ea"/>
                <a:cs typeface="+mn-cs"/>
              </a:rPr>
              <a:t>Requires the Board of Governors, in consultation with the universities, submit recommendations, by October 1, 2019, on the most efficient process to achieve a complete performance-based continuous improvement funding model focused on outcomes.</a:t>
            </a:r>
          </a:p>
          <a:p>
            <a:pPr lvl="0"/>
            <a:r>
              <a:rPr lang="en-US" sz="900" kern="1200" dirty="0">
                <a:solidFill>
                  <a:schemeClr val="tx1"/>
                </a:solidFill>
                <a:effectLst/>
                <a:latin typeface="+mn-lt"/>
                <a:ea typeface="+mn-ea"/>
                <a:cs typeface="+mn-cs"/>
              </a:rPr>
              <a:t>In addition to recommendations submitted by the Board of Governors, the Legislature will review recommendations from an independent entity that consults with the Board of Governors for the purpose of receiving input on behalf of the SUS. Implementation of any recommendations will not occur unless affirmatively enacted by the Legislature.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i="1" kern="1200" dirty="0">
              <a:solidFill>
                <a:schemeClr val="tx1"/>
              </a:solidFill>
              <a:effectLst/>
              <a:latin typeface="+mn-lt"/>
              <a:ea typeface="+mn-ea"/>
              <a:cs typeface="+mn-cs"/>
            </a:endParaRPr>
          </a:p>
          <a:p>
            <a:pPr lvl="0"/>
            <a:r>
              <a:rPr lang="en-US" sz="900" kern="1200" dirty="0">
                <a:solidFill>
                  <a:schemeClr val="tx1"/>
                </a:solidFill>
                <a:effectLst/>
                <a:latin typeface="+mn-lt"/>
                <a:ea typeface="+mn-ea"/>
                <a:cs typeface="+mn-cs"/>
              </a:rPr>
              <a:t>Expands the Florida Bright Futures Academic Scholars award to cover 100 percent of tuition and specified fees plus $300 per fall and spring semester for textbooks and college-related expenses and the Florida Bright Futures Medallion Scholars award to cover 75 percent of tuition and fees.</a:t>
            </a:r>
          </a:p>
          <a:p>
            <a:pPr lvl="0"/>
            <a:r>
              <a:rPr lang="en-US" sz="900" kern="1200" dirty="0">
                <a:solidFill>
                  <a:schemeClr val="tx1"/>
                </a:solidFill>
                <a:effectLst/>
                <a:latin typeface="+mn-lt"/>
                <a:ea typeface="+mn-ea"/>
                <a:cs typeface="+mn-cs"/>
              </a:rPr>
              <a:t>Authorizes the use of the Bright Futures Scholarship during the summer-term if funding is provided.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3361075-4B34-0645-9A58-179FF8A29B70}" type="slidenum">
              <a:rPr lang="en-US" smtClean="0"/>
              <a:t>24</a:t>
            </a:fld>
            <a:endParaRPr lang="en-US" dirty="0"/>
          </a:p>
        </p:txBody>
      </p:sp>
    </p:spTree>
    <p:extLst>
      <p:ext uri="{BB962C8B-B14F-4D97-AF65-F5344CB8AC3E}">
        <p14:creationId xmlns:p14="http://schemas.microsoft.com/office/powerpoint/2010/main" val="3907535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361075-4B34-0645-9A58-179FF8A29B70}" type="slidenum">
              <a:rPr lang="en-US" smtClean="0"/>
              <a:t>25</a:t>
            </a:fld>
            <a:endParaRPr lang="en-US" dirty="0"/>
          </a:p>
        </p:txBody>
      </p:sp>
    </p:spTree>
    <p:extLst>
      <p:ext uri="{BB962C8B-B14F-4D97-AF65-F5344CB8AC3E}">
        <p14:creationId xmlns:p14="http://schemas.microsoft.com/office/powerpoint/2010/main" val="2377125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361075-4B34-0645-9A58-179FF8A29B70}"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618755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361075-4B34-0645-9A58-179FF8A29B70}"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1465296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361075-4B34-0645-9A58-179FF8A29B70}" type="slidenum">
              <a:rPr lang="en-US" smtClean="0"/>
              <a:t>28</a:t>
            </a:fld>
            <a:endParaRPr lang="en-US" dirty="0"/>
          </a:p>
        </p:txBody>
      </p:sp>
    </p:spTree>
    <p:extLst>
      <p:ext uri="{BB962C8B-B14F-4D97-AF65-F5344CB8AC3E}">
        <p14:creationId xmlns:p14="http://schemas.microsoft.com/office/powerpoint/2010/main" val="519853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See Handout</a:t>
            </a:r>
          </a:p>
          <a:p>
            <a:r>
              <a:rPr lang="en-US" sz="1200" b="1" kern="1200" dirty="0">
                <a:solidFill>
                  <a:schemeClr val="tx1"/>
                </a:solidFill>
                <a:effectLst/>
                <a:latin typeface="+mn-lt"/>
                <a:ea typeface="+mn-ea"/>
                <a:cs typeface="+mn-cs"/>
              </a:rPr>
              <a:t>HB 0565 Excess Credit Hour Surcharges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bill requires a state university to refund the assessed excess credit hour surcharge, for up to 12 credit hours, to any first-time-in-college student who completes a baccalaureate degree program within 4 years after initial enrollment in a state university.</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HB 1337 Nursing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HB 1337 repeals the separate certification for a clinic nurse specialist (CNS) and includes CNS as a category of advanced registered nurse practitioners (ARNP). A person who is currently certified as a CNS would have to meet all the same licensure requirements as an ARNP, including maintaining professional liability coverage. The bill retains the current scope of practice of a CNS, but requires a CNS to practice pursuant to a written protocol with a physician.</a:t>
            </a:r>
          </a:p>
          <a:p>
            <a:r>
              <a:rPr lang="en-US" sz="1200" b="1" kern="1200" dirty="0">
                <a:solidFill>
                  <a:schemeClr val="tx1"/>
                </a:solidFill>
                <a:effectLst/>
                <a:latin typeface="+mn-lt"/>
                <a:ea typeface="+mn-ea"/>
                <a:cs typeface="+mn-cs"/>
              </a:rPr>
              <a:t>HB 411 Public Records and Public Meetings/</a:t>
            </a:r>
            <a:r>
              <a:rPr lang="en-US" sz="1200" b="1" kern="1200" dirty="0" err="1">
                <a:solidFill>
                  <a:schemeClr val="tx1"/>
                </a:solidFill>
                <a:effectLst/>
                <a:latin typeface="+mn-lt"/>
                <a:ea typeface="+mn-ea"/>
                <a:cs typeface="+mn-cs"/>
              </a:rPr>
              <a:t>Firesafety</a:t>
            </a:r>
            <a:r>
              <a:rPr lang="en-US" sz="1200" b="1" kern="1200" dirty="0">
                <a:solidFill>
                  <a:schemeClr val="tx1"/>
                </a:solidFill>
                <a:effectLst/>
                <a:latin typeface="+mn-lt"/>
                <a:ea typeface="+mn-ea"/>
                <a:cs typeface="+mn-cs"/>
              </a:rPr>
              <a:t> Systems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bill creates public record and public meeting exemptions for </a:t>
            </a:r>
            <a:r>
              <a:rPr lang="en-US" sz="1200" kern="1200" dirty="0" err="1">
                <a:solidFill>
                  <a:schemeClr val="tx1"/>
                </a:solidFill>
                <a:effectLst/>
                <a:latin typeface="+mn-lt"/>
                <a:ea typeface="+mn-ea"/>
                <a:cs typeface="+mn-cs"/>
              </a:rPr>
              <a:t>firesafety</a:t>
            </a:r>
            <a:r>
              <a:rPr lang="en-US" sz="1200" kern="1200" dirty="0">
                <a:solidFill>
                  <a:schemeClr val="tx1"/>
                </a:solidFill>
                <a:effectLst/>
                <a:latin typeface="+mn-lt"/>
                <a:ea typeface="+mn-ea"/>
                <a:cs typeface="+mn-cs"/>
              </a:rPr>
              <a:t> system plans and information relating to </a:t>
            </a:r>
            <a:r>
              <a:rPr lang="en-US" sz="1200" kern="1200" dirty="0" err="1">
                <a:solidFill>
                  <a:schemeClr val="tx1"/>
                </a:solidFill>
                <a:effectLst/>
                <a:latin typeface="+mn-lt"/>
                <a:ea typeface="+mn-ea"/>
                <a:cs typeface="+mn-cs"/>
              </a:rPr>
              <a:t>firesafety</a:t>
            </a:r>
            <a:r>
              <a:rPr lang="en-US" sz="1200" kern="1200" dirty="0">
                <a:solidFill>
                  <a:schemeClr val="tx1"/>
                </a:solidFill>
                <a:effectLst/>
                <a:latin typeface="+mn-lt"/>
                <a:ea typeface="+mn-ea"/>
                <a:cs typeface="+mn-cs"/>
              </a:rPr>
              <a:t> systems that are identical to the exemptions currently in law for security system plans and information relating to security systems. </a:t>
            </a:r>
          </a:p>
          <a:p>
            <a:r>
              <a:rPr lang="en-US" sz="1200" kern="1200" dirty="0">
                <a:solidFill>
                  <a:schemeClr val="tx1"/>
                </a:solidFill>
                <a:effectLst/>
                <a:latin typeface="+mn-lt"/>
                <a:ea typeface="+mn-ea"/>
                <a:cs typeface="+mn-cs"/>
              </a:rPr>
              <a:t>HB 165 amends the statute to include the crime of a threat to conduct a mass shooting or act of terrorism. The bill makes it a second-degree felony for a person to make such a threat in writing or other record, including an electronic record. To violate this section, a person must:</a:t>
            </a:r>
          </a:p>
          <a:p>
            <a:pPr lvl="0"/>
            <a:r>
              <a:rPr lang="en-US" sz="1200" kern="1200" dirty="0">
                <a:solidFill>
                  <a:schemeClr val="tx1"/>
                </a:solidFill>
                <a:effectLst/>
                <a:latin typeface="+mn-lt"/>
                <a:ea typeface="+mn-ea"/>
                <a:cs typeface="+mn-cs"/>
              </a:rPr>
              <a:t>Write or compose a threat to conduct a mass shooting or act of terrorism; and</a:t>
            </a:r>
          </a:p>
          <a:p>
            <a:pPr lvl="0"/>
            <a:r>
              <a:rPr lang="en-US" sz="1200" kern="1200" dirty="0">
                <a:solidFill>
                  <a:schemeClr val="tx1"/>
                </a:solidFill>
                <a:effectLst/>
                <a:latin typeface="+mn-lt"/>
                <a:ea typeface="+mn-ea"/>
                <a:cs typeface="+mn-cs"/>
              </a:rPr>
              <a:t>Post or transmit the threat in a manner to allow any other person to view it.</a:t>
            </a:r>
          </a:p>
          <a:p>
            <a:r>
              <a:rPr lang="en-US" sz="1200" kern="1200" dirty="0">
                <a:solidFill>
                  <a:schemeClr val="tx1"/>
                </a:solidFill>
                <a:effectLst/>
                <a:latin typeface="+mn-lt"/>
                <a:ea typeface="+mn-ea"/>
                <a:cs typeface="+mn-cs"/>
              </a:rPr>
              <a:t>The bill also exempts providers of an interactive computer service, communication service, commercial mobile service, or information service from liability under s. 836.10, F.S. The bill was approved by the Governor on March 30, 2018, </a:t>
            </a:r>
            <a:r>
              <a:rPr lang="en-US" sz="1200" kern="1200" dirty="0" err="1">
                <a:solidFill>
                  <a:schemeClr val="tx1"/>
                </a:solidFill>
                <a:effectLst/>
                <a:latin typeface="+mn-lt"/>
                <a:ea typeface="+mn-ea"/>
                <a:cs typeface="+mn-cs"/>
              </a:rPr>
              <a:t>ch.</a:t>
            </a:r>
            <a:r>
              <a:rPr lang="en-US" sz="1200" kern="1200" dirty="0">
                <a:solidFill>
                  <a:schemeClr val="tx1"/>
                </a:solidFill>
                <a:effectLst/>
                <a:latin typeface="+mn-lt"/>
                <a:ea typeface="+mn-ea"/>
                <a:cs typeface="+mn-cs"/>
              </a:rPr>
              <a:t> 2018-128 L.O.F., and will become effective on July 1, 2018.</a:t>
            </a:r>
          </a:p>
          <a:p>
            <a:r>
              <a:rPr lang="en-US" sz="1200" b="1" kern="1200" dirty="0">
                <a:solidFill>
                  <a:schemeClr val="tx1"/>
                </a:solidFill>
                <a:effectLst/>
                <a:latin typeface="+mn-lt"/>
                <a:ea typeface="+mn-ea"/>
                <a:cs typeface="+mn-cs"/>
              </a:rPr>
              <a:t>HB 5003 Implementing Bill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following are relevant provisions of the FY 2018-19 Implementing Bill, which amends state law for the fiscal year to implement specific appropriations contained in the state budget.</a:t>
            </a:r>
          </a:p>
          <a:p>
            <a:pPr lvl="0"/>
            <a:r>
              <a:rPr lang="en-US" sz="1200" u="sng" kern="1200" dirty="0">
                <a:solidFill>
                  <a:schemeClr val="tx1"/>
                </a:solidFill>
                <a:effectLst/>
                <a:latin typeface="+mn-lt"/>
                <a:ea typeface="+mn-ea"/>
                <a:cs typeface="+mn-cs"/>
              </a:rPr>
              <a:t>State Employee Travel</a:t>
            </a:r>
            <a:r>
              <a:rPr lang="en-US" sz="1200" kern="1200" dirty="0">
                <a:solidFill>
                  <a:schemeClr val="tx1"/>
                </a:solidFill>
                <a:effectLst/>
                <a:latin typeface="+mn-lt"/>
                <a:ea typeface="+mn-ea"/>
                <a:cs typeface="+mn-cs"/>
              </a:rPr>
              <a:t>. Section 84 provides that funds appropriated for travel by state employees be limited to travel for activities that are critical to each state agency’s mission. The section prohibits funds from being used to travel to foreign countries, other states, conferences, staff-training, or other administrative functions unless the agency head approves in writing. The agency head is required to consider the use of teleconferencing and electronic communication to meet needs of activity before approving travel.</a:t>
            </a:r>
          </a:p>
          <a:p>
            <a:r>
              <a:rPr lang="en-US" sz="1200" kern="1200" dirty="0">
                <a:solidFill>
                  <a:schemeClr val="tx1"/>
                </a:solidFill>
                <a:effectLst/>
                <a:latin typeface="+mn-lt"/>
                <a:ea typeface="+mn-ea"/>
                <a:cs typeface="+mn-cs"/>
              </a:rPr>
              <a:t> </a:t>
            </a:r>
          </a:p>
          <a:p>
            <a:pPr lvl="0"/>
            <a:r>
              <a:rPr lang="en-US" sz="1200" u="sng" kern="1200" dirty="0">
                <a:solidFill>
                  <a:schemeClr val="tx1"/>
                </a:solidFill>
                <a:effectLst/>
                <a:latin typeface="+mn-lt"/>
                <a:ea typeface="+mn-ea"/>
                <a:cs typeface="+mn-cs"/>
              </a:rPr>
              <a:t>Lodging Costs</a:t>
            </a:r>
            <a:r>
              <a:rPr lang="en-US" sz="1200" kern="1200" dirty="0">
                <a:solidFill>
                  <a:schemeClr val="tx1"/>
                </a:solidFill>
                <a:effectLst/>
                <a:latin typeface="+mn-lt"/>
                <a:ea typeface="+mn-ea"/>
                <a:cs typeface="+mn-cs"/>
              </a:rPr>
              <a:t>. Section 85 provides that, notwithstanding s. 112.061, F.S., costs for lodging associated with a meeting, conference, or convention organized or sponsored in whole or in part by a state agency or the judicial branch may not exceed 150 dollars per day. An employee may expend his or her own funds for any lodging expenses in excess of 150 dollars.</a:t>
            </a:r>
          </a:p>
          <a:p>
            <a:r>
              <a:rPr lang="en-US" sz="1200" kern="1200" dirty="0">
                <a:solidFill>
                  <a:schemeClr val="tx1"/>
                </a:solidFill>
                <a:effectLst/>
                <a:latin typeface="+mn-lt"/>
                <a:ea typeface="+mn-ea"/>
                <a:cs typeface="+mn-cs"/>
              </a:rPr>
              <a:t> </a:t>
            </a:r>
          </a:p>
          <a:p>
            <a:pPr lvl="0"/>
            <a:r>
              <a:rPr lang="en-US" sz="1200" u="sng" kern="1200" dirty="0">
                <a:solidFill>
                  <a:schemeClr val="tx1"/>
                </a:solidFill>
                <a:effectLst/>
                <a:latin typeface="+mn-lt"/>
                <a:ea typeface="+mn-ea"/>
                <a:cs typeface="+mn-cs"/>
              </a:rPr>
              <a:t>Nondisclosure Clause</a:t>
            </a:r>
            <a:r>
              <a:rPr lang="en-US" sz="1200" kern="1200" dirty="0">
                <a:solidFill>
                  <a:schemeClr val="tx1"/>
                </a:solidFill>
                <a:effectLst/>
                <a:latin typeface="+mn-lt"/>
                <a:ea typeface="+mn-ea"/>
                <a:cs typeface="+mn-cs"/>
              </a:rPr>
              <a:t>. Section 86 provides that a state agency may not enter into a contract containing a nondisclosure clause that prohibits a contractor from disclosing to members or staff of the Legislature information relevant to the performance of the contract.</a:t>
            </a:r>
          </a:p>
          <a:p>
            <a:r>
              <a:rPr lang="en-US" sz="1200" kern="1200" dirty="0">
                <a:solidFill>
                  <a:schemeClr val="tx1"/>
                </a:solidFill>
                <a:effectLst/>
                <a:latin typeface="+mn-lt"/>
                <a:ea typeface="+mn-ea"/>
                <a:cs typeface="+mn-cs"/>
              </a:rPr>
              <a:t> </a:t>
            </a:r>
          </a:p>
          <a:p>
            <a:pPr lvl="0"/>
            <a:r>
              <a:rPr lang="en-US" sz="1200" u="sng" kern="1200" dirty="0">
                <a:solidFill>
                  <a:schemeClr val="tx1"/>
                </a:solidFill>
                <a:effectLst/>
                <a:latin typeface="+mn-lt"/>
                <a:ea typeface="+mn-ea"/>
                <a:cs typeface="+mn-cs"/>
              </a:rPr>
              <a:t>State Employee Health Benefits</a:t>
            </a:r>
            <a:r>
              <a:rPr lang="en-US" sz="1200" kern="1200" dirty="0">
                <a:solidFill>
                  <a:schemeClr val="tx1"/>
                </a:solidFill>
                <a:effectLst/>
                <a:latin typeface="+mn-lt"/>
                <a:ea typeface="+mn-ea"/>
                <a:cs typeface="+mn-cs"/>
              </a:rPr>
              <a:t>. Section 87 requires the Department of Management Services to develop and establish the enrollee premium rates for the 2019 plan year for the State Employee Health Insurance Program. The rates must be calculated within certain parameters. The department must establish the rates no later than August 15, 2018, and the Legislature may object to such rates by August 31, 2018.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the coverage period beginning January 1, 2019, employee premiums shall be established to reflect the relative difference in cost to the program for each of the health plan options provided in the state group insurance program, and will be calculated in a manner that is actuarially neutral, in total funds generated, to the employee premiums currently in effect.”</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D3361075-4B34-0645-9A58-179FF8A29B70}" type="slidenum">
              <a:rPr lang="en-US" smtClean="0"/>
              <a:t>29</a:t>
            </a:fld>
            <a:endParaRPr lang="en-US" dirty="0"/>
          </a:p>
        </p:txBody>
      </p:sp>
    </p:spTree>
    <p:extLst>
      <p:ext uri="{BB962C8B-B14F-4D97-AF65-F5344CB8AC3E}">
        <p14:creationId xmlns:p14="http://schemas.microsoft.com/office/powerpoint/2010/main" val="2730202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361075-4B34-0645-9A58-179FF8A29B70}" type="slidenum">
              <a:rPr lang="en-US" smtClean="0"/>
              <a:t>3</a:t>
            </a:fld>
            <a:endParaRPr lang="en-US" dirty="0"/>
          </a:p>
        </p:txBody>
      </p:sp>
    </p:spTree>
    <p:extLst>
      <p:ext uri="{BB962C8B-B14F-4D97-AF65-F5344CB8AC3E}">
        <p14:creationId xmlns:p14="http://schemas.microsoft.com/office/powerpoint/2010/main" val="22112556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0" i="0" kern="1200" dirty="0">
                <a:solidFill>
                  <a:schemeClr val="tx1"/>
                </a:solidFill>
                <a:effectLst/>
                <a:latin typeface="+mn-lt"/>
                <a:ea typeface="+mn-ea"/>
                <a:cs typeface="+mn-cs"/>
              </a:rPr>
              <a:t>Florida Cracker Cattle are descendants of the Andalusian cattle brought to Florida by Spanish conquistadors.</a:t>
            </a:r>
          </a:p>
          <a:p>
            <a:r>
              <a:rPr lang="en-US" sz="1050" b="0" kern="1200" dirty="0">
                <a:solidFill>
                  <a:schemeClr val="tx1"/>
                </a:solidFill>
                <a:effectLst/>
                <a:latin typeface="+mn-lt"/>
                <a:ea typeface="+mn-ea"/>
                <a:cs typeface="+mn-cs"/>
              </a:rPr>
              <a:t>The Legislature has designated various state emblems, including designating a state seal, motto, fruit, beverage, saltwater reptile, and horse. In 2008, the Legislature designated the Loggerhead Turtle as the official state saltwater reptile and the Florida Cracker Horse as the official state horse. Each of these designations is scheduled to repeal on July 1, 2018, unless the Legislature reviews and reenacts the designations before that date. There is no animal designated as the official state heritage cattle breed. </a:t>
            </a:r>
            <a:endParaRPr lang="en-US" sz="1050" b="0" dirty="0"/>
          </a:p>
          <a:p>
            <a:r>
              <a:rPr lang="en-US" sz="1050" b="0" kern="1200" dirty="0">
                <a:solidFill>
                  <a:schemeClr val="tx1"/>
                </a:solidFill>
                <a:effectLst/>
                <a:latin typeface="+mn-lt"/>
                <a:ea typeface="+mn-ea"/>
                <a:cs typeface="+mn-cs"/>
              </a:rPr>
              <a:t>This bill removes the scheduled repeal of the Loggerhead Turtle as the official state saltwater reptile and the scheduled repeal of the Florida Cracker Horse as the official state horse. As such, these animals will remain designated state symbols. In addition, the bill (HB 155)</a:t>
            </a:r>
            <a:r>
              <a:rPr lang="en-US" sz="1050" b="0" kern="1200" baseline="0" dirty="0">
                <a:solidFill>
                  <a:schemeClr val="tx1"/>
                </a:solidFill>
                <a:effectLst/>
                <a:latin typeface="+mn-lt"/>
                <a:ea typeface="+mn-ea"/>
                <a:cs typeface="+mn-cs"/>
              </a:rPr>
              <a:t> </a:t>
            </a:r>
            <a:r>
              <a:rPr lang="en-US" sz="1050" b="0" kern="1200" dirty="0">
                <a:solidFill>
                  <a:schemeClr val="tx1"/>
                </a:solidFill>
                <a:effectLst/>
                <a:latin typeface="+mn-lt"/>
                <a:ea typeface="+mn-ea"/>
                <a:cs typeface="+mn-cs"/>
              </a:rPr>
              <a:t>designates the Florida Cracker Cattle as the official state heritage cattle breed. </a:t>
            </a:r>
          </a:p>
          <a:p>
            <a:endParaRPr lang="en-US" sz="105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50" b="0" kern="1200" dirty="0">
                <a:solidFill>
                  <a:schemeClr val="tx1"/>
                </a:solidFill>
                <a:effectLst/>
                <a:latin typeface="+mn-lt"/>
                <a:ea typeface="+mn-ea"/>
                <a:cs typeface="+mn-cs"/>
              </a:rPr>
              <a:t>The Florida Cracker Cattle is one of the oldest breeds of cattle in the United States, descending from Spanish cattle brought to the new World in the early 1500s.18 This breed is unique, as it was shaped by the Florida climate and became “heat tolerant, long lived, resistant to parasites and diseases, and productive on the low quality forage found on the grasslands and in the swamps of the Deep South.”19 While the Florida Cracker cattle breed is rare, it is considered a “living part of Florida history, and herds have been maintained at several state parks and forests.”</a:t>
            </a:r>
            <a:endParaRPr lang="en-US" sz="1050" b="0" dirty="0"/>
          </a:p>
          <a:p>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D3361075-4B34-0645-9A58-179FF8A29B70}" type="slidenum">
              <a:rPr lang="en-US" smtClean="0"/>
              <a:t>30</a:t>
            </a:fld>
            <a:endParaRPr lang="en-US" dirty="0"/>
          </a:p>
        </p:txBody>
      </p:sp>
    </p:spTree>
    <p:extLst>
      <p:ext uri="{BB962C8B-B14F-4D97-AF65-F5344CB8AC3E}">
        <p14:creationId xmlns:p14="http://schemas.microsoft.com/office/powerpoint/2010/main" val="17590073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Your new presiding officers for 2019 &amp; 2020: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Bill Galvano was born in Liberty, New York, and moved to the State of Florida in 1969, where he was a student at Sebring High School. He then attended Manatee Community College, where he received his associate degree in 1986, and then the University of Florida, graduating with his bachelor's degree in political science in 1989. Following graduation, Galvano attended the University of Miami School of Law, graduating with his Juris Doctor in 1992. After working in private practice for several years as an associate attorney, he became a partner at Grimes Goebel Grimes Hawkins Gladfelter &amp; Galvano, a law firm in Bradenton. In 2002, when incumbent State Representative Mark G. Flanagan was unable to seek re-election due to term limits, Galvano ran to succeed him in the 68th District, which was based in western Manatee County and included a small segment of southern Hillsborough County.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 2012, when </a:t>
            </a:r>
            <a:r>
              <a:rPr lang="en-US" sz="1200" b="0" i="0" u="none" strike="noStrike" kern="1200" dirty="0">
                <a:solidFill>
                  <a:schemeClr val="tx1"/>
                </a:solidFill>
                <a:effectLst/>
                <a:latin typeface="+mn-lt"/>
                <a:ea typeface="+mn-ea"/>
                <a:cs typeface="+mn-cs"/>
              </a:rPr>
              <a:t>the state's legislative districts were redrawn, Galvano opted to run in the newly created 26th District, which included the district that he previously represented in the House.</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Galvano campaigned on a platform of lowering the corporate tax rate and eventually phasing it out, supporting the state's charter school system, and connecting the coast with light rail.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Jose Oliva, a Republican who grew up in Hialeah and made a career building the family brand, Oliva Cigars, will ascend to the two-year post in November 2018 if Republicans retain control of the state House. He He graduated from Hialeah-Miami Lakes High School, and later attended St. Thomas University, but did not graduate. Oliva began working for his family's cigar manufacturing business, and eventually served as its Chief Executive Officer. From 2001 to 2005, he served as a Hialeah Housing Commissioner. Ran for the House in a 2011 special election to fill a seat vacated (by a rep who resigned to run for a county commission seat.  </a:t>
            </a:r>
          </a:p>
          <a:p>
            <a:r>
              <a:rPr lang="en-US" sz="1200" b="0" i="0" u="none" strike="noStrike" kern="1200" dirty="0">
                <a:solidFill>
                  <a:schemeClr val="tx1"/>
                </a:solidFill>
                <a:effectLst/>
                <a:latin typeface="+mn-lt"/>
                <a:ea typeface="+mn-ea"/>
                <a:cs typeface="+mn-cs"/>
              </a:rPr>
              <a:t>In accepting the position of Speaker Designate Oliva made it clear he will not moderate the small-government, no-tax, anti-corporate welfare policies Corcoran has pursued. </a:t>
            </a:r>
          </a:p>
          <a:p>
            <a:r>
              <a:rPr lang="en-US" sz="1200" b="0" i="0" u="none" strike="noStrike" kern="1200" dirty="0">
                <a:solidFill>
                  <a:schemeClr val="tx1"/>
                </a:solidFill>
                <a:effectLst/>
                <a:latin typeface="+mn-lt"/>
                <a:ea typeface="+mn-ea"/>
                <a:cs typeface="+mn-cs"/>
              </a:rPr>
              <a:t>His targets, he said, would be:</a:t>
            </a:r>
          </a:p>
          <a:p>
            <a:r>
              <a:rPr lang="en-US" sz="1200" b="0" i="0" u="none" strike="noStrike" kern="1200" dirty="0">
                <a:solidFill>
                  <a:schemeClr val="tx1"/>
                </a:solidFill>
                <a:effectLst/>
                <a:latin typeface="+mn-lt"/>
                <a:ea typeface="+mn-ea"/>
                <a:cs typeface="+mn-cs"/>
              </a:rPr>
              <a:t>▪ The “hospital industrial complex” which operates as “government-granted monopolies” and depends on the explosion of Medicaid, which is increasingly consuming Florida’s budget.</a:t>
            </a:r>
          </a:p>
          <a:p>
            <a:r>
              <a:rPr lang="en-US" sz="1200" b="0" i="0" u="none" strike="noStrike" kern="1200" dirty="0">
                <a:solidFill>
                  <a:schemeClr val="tx1"/>
                </a:solidFill>
                <a:effectLst/>
                <a:latin typeface="+mn-lt"/>
                <a:ea typeface="+mn-ea"/>
                <a:cs typeface="+mn-cs"/>
              </a:rPr>
              <a:t>▪ The state’s higher education establishment which he accused of “hiding behind prestige” to raise tuition while allowing for “tremendous waste” and the “special interests hiding behind children” in the K-8 system.</a:t>
            </a:r>
          </a:p>
          <a:p>
            <a:r>
              <a:rPr lang="en-US" sz="1200" b="0" i="0" u="none" strike="noStrike" kern="1200" dirty="0">
                <a:solidFill>
                  <a:schemeClr val="tx1"/>
                </a:solidFill>
                <a:effectLst/>
                <a:latin typeface="+mn-lt"/>
                <a:ea typeface="+mn-ea"/>
                <a:cs typeface="+mn-cs"/>
              </a:rPr>
              <a:t>▪ City and county governments and “their overblown pensions.” He said he will fight “the ideological battle to prohibit services, products and behaviors that are not outlawed everywhere within their boundaries” — a suggestion that he will advocate for state laws that preempt local governments from being able to impose environmental, wage and other restrictions on local businesses.</a:t>
            </a:r>
            <a:br>
              <a:rPr lang="en-US" sz="1200" b="0" i="0" u="none" strike="noStrike"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D3361075-4B34-0645-9A58-179FF8A29B70}" type="slidenum">
              <a:rPr lang="en-US" smtClean="0"/>
              <a:t>31</a:t>
            </a:fld>
            <a:endParaRPr lang="en-US" dirty="0"/>
          </a:p>
        </p:txBody>
      </p:sp>
    </p:spTree>
    <p:extLst>
      <p:ext uri="{BB962C8B-B14F-4D97-AF65-F5344CB8AC3E}">
        <p14:creationId xmlns:p14="http://schemas.microsoft.com/office/powerpoint/2010/main" val="31889433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361075-4B34-0645-9A58-179FF8A29B70}" type="slidenum">
              <a:rPr lang="en-US" smtClean="0"/>
              <a:t>32</a:t>
            </a:fld>
            <a:endParaRPr lang="en-US" dirty="0"/>
          </a:p>
        </p:txBody>
      </p:sp>
    </p:spTree>
    <p:extLst>
      <p:ext uri="{BB962C8B-B14F-4D97-AF65-F5344CB8AC3E}">
        <p14:creationId xmlns:p14="http://schemas.microsoft.com/office/powerpoint/2010/main" val="19969632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2017-2018 Constitution Revision Commission (CRC) was the third of its kind in Florida history.</a:t>
            </a:r>
          </a:p>
          <a:p>
            <a:r>
              <a:rPr lang="en-US" sz="1200" b="0" i="0" u="none" strike="noStrike" kern="1200" dirty="0">
                <a:solidFill>
                  <a:schemeClr val="tx1"/>
                </a:solidFill>
                <a:effectLst/>
                <a:latin typeface="+mn-lt"/>
                <a:ea typeface="+mn-ea"/>
                <a:cs typeface="+mn-cs"/>
              </a:rPr>
              <a:t>In 1968, Florida voters ratified three separate amendments rewriting significant portions of the Florida Constitution. One of those amendments included a provision requiring a CRC to convene and examine the Florida Constitution once every twenty years for possible changes, beginning in 1977. The first CRC convened in 1977-1978 and the second CRC convened in 1997-1998.</a:t>
            </a:r>
          </a:p>
          <a:p>
            <a:r>
              <a:rPr lang="en-US" sz="1200" b="0" i="0" u="none" strike="noStrike" kern="1200" dirty="0">
                <a:solidFill>
                  <a:schemeClr val="tx1"/>
                </a:solidFill>
                <a:effectLst/>
                <a:latin typeface="+mn-lt"/>
                <a:ea typeface="+mn-ea"/>
                <a:cs typeface="+mn-cs"/>
              </a:rPr>
              <a:t>The 1977-1978 CRC, chaired by Sandy </a:t>
            </a:r>
            <a:r>
              <a:rPr lang="en-US" sz="1200" b="0" i="0" u="none" strike="noStrike" kern="1200" dirty="0" err="1">
                <a:solidFill>
                  <a:schemeClr val="tx1"/>
                </a:solidFill>
                <a:effectLst/>
                <a:latin typeface="+mn-lt"/>
                <a:ea typeface="+mn-ea"/>
                <a:cs typeface="+mn-cs"/>
              </a:rPr>
              <a:t>D’Alemberte</a:t>
            </a:r>
            <a:r>
              <a:rPr lang="en-US" sz="1200" b="0" i="0" u="none" strike="noStrike" kern="1200" dirty="0">
                <a:solidFill>
                  <a:schemeClr val="tx1"/>
                </a:solidFill>
                <a:effectLst/>
                <a:latin typeface="+mn-lt"/>
                <a:ea typeface="+mn-ea"/>
                <a:cs typeface="+mn-cs"/>
              </a:rPr>
              <a:t>, placed eight proposed constitutional amendments on the Florida ballot for voter consideration. None of the proposals were passed by Florida voters. However, proposals similar to the Commission’s proposed changes were adopted in later years as part of the Florida Constitution or statute law, either by citizen ballot initiative or by legislative proposal.</a:t>
            </a:r>
          </a:p>
          <a:p>
            <a:r>
              <a:rPr lang="en-US" sz="1200" b="0" i="0" u="none" strike="noStrike" kern="1200" dirty="0">
                <a:solidFill>
                  <a:schemeClr val="tx1"/>
                </a:solidFill>
                <a:effectLst/>
                <a:latin typeface="+mn-lt"/>
                <a:ea typeface="+mn-ea"/>
                <a:cs typeface="+mn-cs"/>
              </a:rPr>
              <a:t>The 1997-1998 CRC, chaired by Dexter Douglass, placed nine proposed constitutional amendments on the Florida ballot for voter consideration. Eight were passed by Florida voters. In 1998, CRC proposals required a simple majority to be passed by Florida voters (more than 50 percent). As of 2006, at least 60 percent of the vote is required to pass a constitutional amendment.</a:t>
            </a:r>
          </a:p>
          <a:p>
            <a:r>
              <a:rPr lang="en-US" sz="1200" b="0" i="0" u="none" strike="noStrike" kern="1200" dirty="0">
                <a:solidFill>
                  <a:schemeClr val="tx1"/>
                </a:solidFill>
                <a:effectLst/>
                <a:latin typeface="+mn-lt"/>
                <a:ea typeface="+mn-ea"/>
                <a:cs typeface="+mn-cs"/>
              </a:rPr>
              <a:t>The 2017-2018 CRC, chaired by Carlos </a:t>
            </a:r>
            <a:r>
              <a:rPr lang="en-US" sz="1200" b="0" i="0" u="none" strike="noStrike" kern="1200" dirty="0" err="1">
                <a:solidFill>
                  <a:schemeClr val="tx1"/>
                </a:solidFill>
                <a:effectLst/>
                <a:latin typeface="+mn-lt"/>
                <a:ea typeface="+mn-ea"/>
                <a:cs typeface="+mn-cs"/>
              </a:rPr>
              <a:t>Beruff</a:t>
            </a:r>
            <a:r>
              <a:rPr lang="en-US" sz="1200" b="0" i="0" u="none" strike="noStrike" kern="1200" dirty="0">
                <a:solidFill>
                  <a:schemeClr val="tx1"/>
                </a:solidFill>
                <a:effectLst/>
                <a:latin typeface="+mn-lt"/>
                <a:ea typeface="+mn-ea"/>
                <a:cs typeface="+mn-cs"/>
              </a:rPr>
              <a:t>, held 15 public hearings across the state and received a historic level of public input. The third CRC adjourned on May 11, 2018, and placed eight proposed constitutional amendments on Florida’s General Election ballot for voter consideration. As of 2006, at least 60 percent of the vote is required to pass a constitutional amendment in Florida.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The Constitutional Revision Commission has now completed its work. After months of in-depth research and debate, the CRC has narrowed down thousands of comments and ideas into eight final revisions for voter consideration.</a:t>
            </a:r>
          </a:p>
          <a:p>
            <a:r>
              <a:rPr lang="en-US" dirty="0">
                <a:effectLst/>
              </a:rPr>
              <a:t>Here is the list of the final revisions approved by the CRC</a:t>
            </a:r>
          </a:p>
          <a:p>
            <a:endParaRPr lang="en-US" dirty="0">
              <a:effectLst/>
            </a:endParaRPr>
          </a:p>
          <a:p>
            <a:endParaRPr lang="en-US" dirty="0">
              <a:effectLst/>
            </a:endParaRPr>
          </a:p>
        </p:txBody>
      </p:sp>
      <p:sp>
        <p:nvSpPr>
          <p:cNvPr id="4" name="Slide Number Placeholder 3"/>
          <p:cNvSpPr>
            <a:spLocks noGrp="1"/>
          </p:cNvSpPr>
          <p:nvPr>
            <p:ph type="sldNum" sz="quarter" idx="10"/>
          </p:nvPr>
        </p:nvSpPr>
        <p:spPr/>
        <p:txBody>
          <a:bodyPr/>
          <a:lstStyle/>
          <a:p>
            <a:fld id="{D3361075-4B34-0645-9A58-179FF8A29B70}" type="slidenum">
              <a:rPr lang="en-US" smtClean="0"/>
              <a:t>33</a:t>
            </a:fld>
            <a:endParaRPr lang="en-US" dirty="0"/>
          </a:p>
        </p:txBody>
      </p:sp>
    </p:spTree>
    <p:extLst>
      <p:ext uri="{BB962C8B-B14F-4D97-AF65-F5344CB8AC3E}">
        <p14:creationId xmlns:p14="http://schemas.microsoft.com/office/powerpoint/2010/main" val="16726470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361075-4B34-0645-9A58-179FF8A29B70}" type="slidenum">
              <a:rPr lang="en-US" smtClean="0"/>
              <a:t>34</a:t>
            </a:fld>
            <a:endParaRPr lang="en-US" dirty="0"/>
          </a:p>
        </p:txBody>
      </p:sp>
    </p:spTree>
    <p:extLst>
      <p:ext uri="{BB962C8B-B14F-4D97-AF65-F5344CB8AC3E}">
        <p14:creationId xmlns:p14="http://schemas.microsoft.com/office/powerpoint/2010/main" val="2461922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361075-4B34-0645-9A58-179FF8A29B70}" type="slidenum">
              <a:rPr lang="en-US" smtClean="0"/>
              <a:t>4</a:t>
            </a:fld>
            <a:endParaRPr lang="en-US" dirty="0"/>
          </a:p>
        </p:txBody>
      </p:sp>
    </p:spTree>
    <p:extLst>
      <p:ext uri="{BB962C8B-B14F-4D97-AF65-F5344CB8AC3E}">
        <p14:creationId xmlns:p14="http://schemas.microsoft.com/office/powerpoint/2010/main" val="154948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361075-4B34-0645-9A58-179FF8A29B70}" type="slidenum">
              <a:rPr lang="en-US" smtClean="0"/>
              <a:t>5</a:t>
            </a:fld>
            <a:endParaRPr lang="en-US" dirty="0"/>
          </a:p>
        </p:txBody>
      </p:sp>
    </p:spTree>
    <p:extLst>
      <p:ext uri="{BB962C8B-B14F-4D97-AF65-F5344CB8AC3E}">
        <p14:creationId xmlns:p14="http://schemas.microsoft.com/office/powerpoint/2010/main" val="1467108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Veto List Included in Handout Material</a:t>
            </a:r>
          </a:p>
        </p:txBody>
      </p:sp>
      <p:sp>
        <p:nvSpPr>
          <p:cNvPr id="4" name="Slide Number Placeholder 3"/>
          <p:cNvSpPr>
            <a:spLocks noGrp="1"/>
          </p:cNvSpPr>
          <p:nvPr>
            <p:ph type="sldNum" sz="quarter" idx="10"/>
          </p:nvPr>
        </p:nvSpPr>
        <p:spPr/>
        <p:txBody>
          <a:bodyPr/>
          <a:lstStyle/>
          <a:p>
            <a:fld id="{D3361075-4B34-0645-9A58-179FF8A29B70}" type="slidenum">
              <a:rPr lang="en-US" smtClean="0"/>
              <a:t>6</a:t>
            </a:fld>
            <a:endParaRPr lang="en-US" dirty="0"/>
          </a:p>
        </p:txBody>
      </p:sp>
    </p:spTree>
    <p:extLst>
      <p:ext uri="{BB962C8B-B14F-4D97-AF65-F5344CB8AC3E}">
        <p14:creationId xmlns:p14="http://schemas.microsoft.com/office/powerpoint/2010/main" val="3998100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361075-4B34-0645-9A58-179FF8A29B70}" type="slidenum">
              <a:rPr lang="en-US" smtClean="0"/>
              <a:t>7</a:t>
            </a:fld>
            <a:endParaRPr lang="en-US" dirty="0"/>
          </a:p>
        </p:txBody>
      </p:sp>
    </p:spTree>
    <p:extLst>
      <p:ext uri="{BB962C8B-B14F-4D97-AF65-F5344CB8AC3E}">
        <p14:creationId xmlns:p14="http://schemas.microsoft.com/office/powerpoint/2010/main" val="277593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Vetoes: $32</a:t>
            </a:r>
          </a:p>
        </p:txBody>
      </p:sp>
      <p:sp>
        <p:nvSpPr>
          <p:cNvPr id="4" name="Slide Number Placeholder 3"/>
          <p:cNvSpPr>
            <a:spLocks noGrp="1"/>
          </p:cNvSpPr>
          <p:nvPr>
            <p:ph type="sldNum" sz="quarter" idx="10"/>
          </p:nvPr>
        </p:nvSpPr>
        <p:spPr/>
        <p:txBody>
          <a:bodyPr/>
          <a:lstStyle/>
          <a:p>
            <a:fld id="{D3361075-4B34-0645-9A58-179FF8A29B70}" type="slidenum">
              <a:rPr lang="en-US" smtClean="0"/>
              <a:t>8</a:t>
            </a:fld>
            <a:endParaRPr lang="en-US" dirty="0"/>
          </a:p>
        </p:txBody>
      </p:sp>
    </p:spTree>
    <p:extLst>
      <p:ext uri="{BB962C8B-B14F-4D97-AF65-F5344CB8AC3E}">
        <p14:creationId xmlns:p14="http://schemas.microsoft.com/office/powerpoint/2010/main" val="2705070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361075-4B34-0645-9A58-179FF8A29B70}" type="slidenum">
              <a:rPr lang="en-US" smtClean="0"/>
              <a:t>9</a:t>
            </a:fld>
            <a:endParaRPr lang="en-US" dirty="0"/>
          </a:p>
        </p:txBody>
      </p:sp>
    </p:spTree>
    <p:extLst>
      <p:ext uri="{BB962C8B-B14F-4D97-AF65-F5344CB8AC3E}">
        <p14:creationId xmlns:p14="http://schemas.microsoft.com/office/powerpoint/2010/main" val="1178229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0"/>
            <a:ext cx="12198351"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eaLnBrk="0" fontAlgn="base" hangingPunct="0">
                <a:spcBef>
                  <a:spcPct val="0"/>
                </a:spcBef>
                <a:spcAft>
                  <a:spcPct val="0"/>
                </a:spcAft>
                <a:defRPr/>
              </a:pPr>
              <a:endParaRPr lang="en-US" sz="1800" b="1" dirty="0">
                <a:solidFill>
                  <a:srgbClr val="FFFFFF"/>
                </a:solidFill>
              </a:endParaRP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eaLnBrk="0" fontAlgn="base" hangingPunct="0">
                <a:spcBef>
                  <a:spcPct val="0"/>
                </a:spcBef>
                <a:spcAft>
                  <a:spcPct val="0"/>
                </a:spcAft>
                <a:defRPr/>
              </a:pPr>
              <a:endParaRPr lang="en-US" sz="1800" b="1" dirty="0">
                <a:solidFill>
                  <a:srgbClr val="FFFFFF"/>
                </a:solidFill>
              </a:endParaRP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eaLnBrk="0" fontAlgn="base" hangingPunct="0">
                <a:spcBef>
                  <a:spcPct val="0"/>
                </a:spcBef>
                <a:spcAft>
                  <a:spcPct val="0"/>
                </a:spcAft>
                <a:defRPr/>
              </a:pPr>
              <a:endParaRPr lang="en-US" sz="1800" b="1" dirty="0">
                <a:solidFill>
                  <a:srgbClr val="FFFFFF"/>
                </a:solidFill>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fontAlgn="base" hangingPunct="0">
                  <a:spcBef>
                    <a:spcPct val="0"/>
                  </a:spcBef>
                  <a:spcAft>
                    <a:spcPct val="0"/>
                  </a:spcAft>
                  <a:defRPr/>
                </a:pPr>
                <a:endParaRPr lang="en-US" sz="1800" b="1" dirty="0">
                  <a:solidFill>
                    <a:srgbClr val="FFFFFF"/>
                  </a:solidFill>
                </a:endParaRP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fontAlgn="base" hangingPunct="0">
                  <a:spcBef>
                    <a:spcPct val="0"/>
                  </a:spcBef>
                  <a:spcAft>
                    <a:spcPct val="0"/>
                  </a:spcAft>
                  <a:defRPr/>
                </a:pPr>
                <a:endParaRPr lang="en-US" sz="1800" b="1" dirty="0">
                  <a:solidFill>
                    <a:srgbClr val="FFFFFF"/>
                  </a:solidFill>
                </a:endParaRP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fontAlgn="base" hangingPunct="0">
                  <a:spcBef>
                    <a:spcPct val="0"/>
                  </a:spcBef>
                  <a:spcAft>
                    <a:spcPct val="0"/>
                  </a:spcAft>
                  <a:defRPr/>
                </a:pPr>
                <a:endParaRPr lang="en-US" sz="1800" b="1" dirty="0">
                  <a:solidFill>
                    <a:srgbClr val="FFFFFF"/>
                  </a:solidFill>
                </a:endParaRP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fontAlgn="base" hangingPunct="0">
                  <a:spcBef>
                    <a:spcPct val="0"/>
                  </a:spcBef>
                  <a:spcAft>
                    <a:spcPct val="0"/>
                  </a:spcAft>
                  <a:defRPr/>
                </a:pPr>
                <a:endParaRPr lang="en-US" sz="1800" b="1" dirty="0">
                  <a:solidFill>
                    <a:srgbClr val="FFFFFF"/>
                  </a:solidFill>
                </a:endParaRP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fontAlgn="base" hangingPunct="0">
                  <a:spcBef>
                    <a:spcPct val="0"/>
                  </a:spcBef>
                  <a:spcAft>
                    <a:spcPct val="0"/>
                  </a:spcAft>
                  <a:defRPr/>
                </a:pPr>
                <a:endParaRPr lang="en-US" sz="1800" b="1" dirty="0">
                  <a:solidFill>
                    <a:srgbClr val="FFFFFF"/>
                  </a:solidFill>
                </a:endParaRP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fontAlgn="base" hangingPunct="0">
                  <a:spcBef>
                    <a:spcPct val="0"/>
                  </a:spcBef>
                  <a:spcAft>
                    <a:spcPct val="0"/>
                  </a:spcAft>
                  <a:defRPr/>
                </a:pPr>
                <a:endParaRPr lang="en-US" sz="1800" b="1" dirty="0">
                  <a:solidFill>
                    <a:srgbClr val="FFFFFF"/>
                  </a:solidFill>
                </a:endParaRP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fontAlgn="base" hangingPunct="0">
                  <a:spcBef>
                    <a:spcPct val="0"/>
                  </a:spcBef>
                  <a:spcAft>
                    <a:spcPct val="0"/>
                  </a:spcAft>
                  <a:defRPr/>
                </a:pPr>
                <a:endParaRPr lang="en-US" sz="1800" b="1" dirty="0">
                  <a:solidFill>
                    <a:srgbClr val="FFFFFF"/>
                  </a:solidFill>
                </a:endParaRP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fontAlgn="base" hangingPunct="0">
                  <a:spcBef>
                    <a:spcPct val="0"/>
                  </a:spcBef>
                  <a:spcAft>
                    <a:spcPct val="0"/>
                  </a:spcAft>
                  <a:defRPr/>
                </a:pPr>
                <a:endParaRPr lang="en-US" sz="1800" b="1" dirty="0">
                  <a:solidFill>
                    <a:srgbClr val="FFFFFF"/>
                  </a:solidFill>
                </a:endParaRP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fontAlgn="base" hangingPunct="0">
                  <a:spcBef>
                    <a:spcPct val="0"/>
                  </a:spcBef>
                  <a:spcAft>
                    <a:spcPct val="0"/>
                  </a:spcAft>
                  <a:defRPr/>
                </a:pPr>
                <a:endParaRPr lang="en-US" sz="1800" b="1" dirty="0">
                  <a:solidFill>
                    <a:srgbClr val="FFFFFF"/>
                  </a:solidFill>
                </a:endParaRP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fontAlgn="base" hangingPunct="0">
                  <a:spcBef>
                    <a:spcPct val="0"/>
                  </a:spcBef>
                  <a:spcAft>
                    <a:spcPct val="0"/>
                  </a:spcAft>
                  <a:defRPr/>
                </a:pPr>
                <a:endParaRPr lang="en-US" sz="1800" b="1" dirty="0">
                  <a:solidFill>
                    <a:srgbClr val="FFFFFF"/>
                  </a:solidFill>
                </a:endParaRP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fontAlgn="base" hangingPunct="0">
                  <a:spcBef>
                    <a:spcPct val="0"/>
                  </a:spcBef>
                  <a:spcAft>
                    <a:spcPct val="0"/>
                  </a:spcAft>
                  <a:defRPr/>
                </a:pPr>
                <a:endParaRPr lang="en-US" sz="1800" b="1" dirty="0">
                  <a:solidFill>
                    <a:srgbClr val="FFFFFF"/>
                  </a:solidFill>
                </a:endParaRP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fontAlgn="base" hangingPunct="0">
                  <a:spcBef>
                    <a:spcPct val="0"/>
                  </a:spcBef>
                  <a:spcAft>
                    <a:spcPct val="0"/>
                  </a:spcAft>
                  <a:defRPr/>
                </a:pPr>
                <a:endParaRPr lang="en-US" sz="1800" b="1" dirty="0">
                  <a:solidFill>
                    <a:srgbClr val="FFFFFF"/>
                  </a:solidFill>
                </a:endParaRP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fontAlgn="base" hangingPunct="0">
                  <a:spcBef>
                    <a:spcPct val="0"/>
                  </a:spcBef>
                  <a:spcAft>
                    <a:spcPct val="0"/>
                  </a:spcAft>
                  <a:defRPr/>
                </a:pPr>
                <a:endParaRPr lang="en-US" sz="1800" b="1" dirty="0">
                  <a:solidFill>
                    <a:srgbClr val="FFFFFF"/>
                  </a:solidFill>
                </a:endParaRP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eaLnBrk="0" fontAlgn="base" hangingPunct="0">
                <a:spcBef>
                  <a:spcPct val="0"/>
                </a:spcBef>
                <a:spcAft>
                  <a:spcPct val="0"/>
                </a:spcAft>
                <a:defRPr/>
              </a:pPr>
              <a:endParaRPr lang="en-US" sz="1800" b="1" dirty="0">
                <a:solidFill>
                  <a:srgbClr val="FFFFFF"/>
                </a:solidFill>
              </a:endParaRP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eaLnBrk="0" fontAlgn="base" hangingPunct="0">
                <a:spcBef>
                  <a:spcPct val="0"/>
                </a:spcBef>
                <a:spcAft>
                  <a:spcPct val="0"/>
                </a:spcAft>
                <a:defRPr/>
              </a:pPr>
              <a:endParaRPr lang="en-US" sz="1800" b="1" dirty="0">
                <a:solidFill>
                  <a:srgbClr val="FFFFFF"/>
                </a:solidFill>
              </a:endParaRP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p:spPr>
          <p:txBody>
            <a:bodyPr/>
            <a:lstStyle/>
            <a:p>
              <a:pPr eaLnBrk="0" fontAlgn="base" hangingPunct="0">
                <a:spcBef>
                  <a:spcPct val="0"/>
                </a:spcBef>
                <a:spcAft>
                  <a:spcPct val="0"/>
                </a:spcAft>
                <a:defRPr/>
              </a:pPr>
              <a:endParaRPr lang="en-US" sz="1800" b="1" dirty="0">
                <a:solidFill>
                  <a:srgbClr val="FFFFFF"/>
                </a:solidFill>
              </a:endParaRPr>
            </a:p>
          </p:txBody>
        </p:sp>
        <p:sp>
          <p:nvSpPr>
            <p:cNvPr id="12" name="Freeform 23"/>
            <p:cNvSpPr>
              <a:spLocks/>
            </p:cNvSpPr>
            <p:nvPr/>
          </p:nvSpPr>
          <p:spPr bwMode="hidden">
            <a:xfrm>
              <a:off x="5041" y="0"/>
              <a:ext cx="719" cy="845"/>
            </a:xfrm>
            <a:custGeom>
              <a:avLst/>
              <a:gdLst>
                <a:gd name="T0" fmla="*/ 745 w 717"/>
                <a:gd name="T1" fmla="*/ 845 h 845"/>
                <a:gd name="T2" fmla="*/ 745 w 717"/>
                <a:gd name="T3" fmla="*/ 821 h 845"/>
                <a:gd name="T4" fmla="*/ 602 w 717"/>
                <a:gd name="T5" fmla="*/ 605 h 845"/>
                <a:gd name="T6" fmla="*/ 420 w 717"/>
                <a:gd name="T7" fmla="*/ 396 h 845"/>
                <a:gd name="T8" fmla="*/ 235 w 717"/>
                <a:gd name="T9" fmla="*/ 192 h 845"/>
                <a:gd name="T10" fmla="*/ 17 w 717"/>
                <a:gd name="T11" fmla="*/ 0 h 845"/>
                <a:gd name="T12" fmla="*/ 0 w 717"/>
                <a:gd name="T13" fmla="*/ 0 h 845"/>
                <a:gd name="T14" fmla="*/ 223 w 717"/>
                <a:gd name="T15" fmla="*/ 198 h 845"/>
                <a:gd name="T16" fmla="*/ 414 w 717"/>
                <a:gd name="T17" fmla="*/ 408 h 845"/>
                <a:gd name="T18" fmla="*/ 596 w 717"/>
                <a:gd name="T19" fmla="*/ 623 h 845"/>
                <a:gd name="T20" fmla="*/ 745 w 717"/>
                <a:gd name="T21" fmla="*/ 845 h 845"/>
                <a:gd name="T22" fmla="*/ 745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b="1" dirty="0">
                <a:solidFill>
                  <a:srgbClr val="FFFFFF"/>
                </a:solidFill>
                <a:ea typeface="MS PGothic" pitchFamily="34" charset="-128"/>
              </a:endParaRPr>
            </a:p>
          </p:txBody>
        </p:sp>
        <p:sp>
          <p:nvSpPr>
            <p:cNvPr id="13" name="Freeform 24"/>
            <p:cNvSpPr>
              <a:spLocks/>
            </p:cNvSpPr>
            <p:nvPr/>
          </p:nvSpPr>
          <p:spPr bwMode="hidden">
            <a:xfrm>
              <a:off x="5352" y="0"/>
              <a:ext cx="408" cy="414"/>
            </a:xfrm>
            <a:custGeom>
              <a:avLst/>
              <a:gdLst>
                <a:gd name="T0" fmla="*/ 421 w 407"/>
                <a:gd name="T1" fmla="*/ 414 h 414"/>
                <a:gd name="T2" fmla="*/ 421 w 407"/>
                <a:gd name="T3" fmla="*/ 396 h 414"/>
                <a:gd name="T4" fmla="*/ 236 w 407"/>
                <a:gd name="T5" fmla="*/ 192 h 414"/>
                <a:gd name="T6" fmla="*/ 12 w 407"/>
                <a:gd name="T7" fmla="*/ 0 h 414"/>
                <a:gd name="T8" fmla="*/ 0 w 407"/>
                <a:gd name="T9" fmla="*/ 0 h 414"/>
                <a:gd name="T10" fmla="*/ 108 w 407"/>
                <a:gd name="T11" fmla="*/ 102 h 414"/>
                <a:gd name="T12" fmla="*/ 230 w 407"/>
                <a:gd name="T13" fmla="*/ 204 h 414"/>
                <a:gd name="T14" fmla="*/ 421 w 407"/>
                <a:gd name="T15" fmla="*/ 414 h 414"/>
                <a:gd name="T16" fmla="*/ 421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b="1" dirty="0">
                <a:solidFill>
                  <a:srgbClr val="FFFFFF"/>
                </a:solidFill>
                <a:ea typeface="MS PGothic" pitchFamily="34" charset="-128"/>
              </a:endParaRPr>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p:spPr>
          <p:txBody>
            <a:bodyPr/>
            <a:lstStyle/>
            <a:p>
              <a:pPr eaLnBrk="0" fontAlgn="base" hangingPunct="0">
                <a:spcBef>
                  <a:spcPct val="0"/>
                </a:spcBef>
                <a:spcAft>
                  <a:spcPct val="0"/>
                </a:spcAft>
                <a:defRPr/>
              </a:pPr>
              <a:endParaRPr lang="en-US" sz="1800" b="1" dirty="0">
                <a:solidFill>
                  <a:srgbClr val="FFFFFF"/>
                </a:solidFill>
              </a:endParaRPr>
            </a:p>
          </p:txBody>
        </p:sp>
        <p:sp>
          <p:nvSpPr>
            <p:cNvPr id="15" name="Freeform 26"/>
            <p:cNvSpPr>
              <a:spLocks/>
            </p:cNvSpPr>
            <p:nvPr/>
          </p:nvSpPr>
          <p:spPr bwMode="hidden">
            <a:xfrm>
              <a:off x="6" y="0"/>
              <a:ext cx="588" cy="599"/>
            </a:xfrm>
            <a:custGeom>
              <a:avLst/>
              <a:gdLst>
                <a:gd name="T0" fmla="*/ 614 w 586"/>
                <a:gd name="T1" fmla="*/ 0 h 599"/>
                <a:gd name="T2" fmla="*/ 596 w 586"/>
                <a:gd name="T3" fmla="*/ 0 h 599"/>
                <a:gd name="T4" fmla="*/ 421 w 586"/>
                <a:gd name="T5" fmla="*/ 132 h 599"/>
                <a:gd name="T6" fmla="*/ 271 w 586"/>
                <a:gd name="T7" fmla="*/ 270 h 599"/>
                <a:gd name="T8" fmla="*/ 120 w 586"/>
                <a:gd name="T9" fmla="*/ 420 h 599"/>
                <a:gd name="T10" fmla="*/ 0 w 586"/>
                <a:gd name="T11" fmla="*/ 575 h 599"/>
                <a:gd name="T12" fmla="*/ 0 w 586"/>
                <a:gd name="T13" fmla="*/ 599 h 599"/>
                <a:gd name="T14" fmla="*/ 120 w 586"/>
                <a:gd name="T15" fmla="*/ 432 h 599"/>
                <a:gd name="T16" fmla="*/ 271 w 586"/>
                <a:gd name="T17" fmla="*/ 282 h 599"/>
                <a:gd name="T18" fmla="*/ 427 w 586"/>
                <a:gd name="T19" fmla="*/ 138 h 599"/>
                <a:gd name="T20" fmla="*/ 614 w 586"/>
                <a:gd name="T21" fmla="*/ 0 h 599"/>
                <a:gd name="T22" fmla="*/ 614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b="1" dirty="0">
                <a:solidFill>
                  <a:srgbClr val="FFFFFF"/>
                </a:solidFill>
                <a:ea typeface="MS PGothic" pitchFamily="34" charset="-128"/>
              </a:endParaRPr>
            </a:p>
          </p:txBody>
        </p:sp>
        <p:sp>
          <p:nvSpPr>
            <p:cNvPr id="16" name="Freeform 27"/>
            <p:cNvSpPr>
              <a:spLocks/>
            </p:cNvSpPr>
            <p:nvPr/>
          </p:nvSpPr>
          <p:spPr bwMode="hidden">
            <a:xfrm>
              <a:off x="6" y="0"/>
              <a:ext cx="270" cy="252"/>
            </a:xfrm>
            <a:custGeom>
              <a:avLst/>
              <a:gdLst>
                <a:gd name="T0" fmla="*/ 283 w 269"/>
                <a:gd name="T1" fmla="*/ 0 h 252"/>
                <a:gd name="T2" fmla="*/ 265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83 w 269"/>
                <a:gd name="T15" fmla="*/ 0 h 252"/>
                <a:gd name="T16" fmla="*/ 283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b="1" dirty="0">
                <a:solidFill>
                  <a:srgbClr val="FFFFFF"/>
                </a:solidFill>
                <a:ea typeface="MS PGothic" pitchFamily="34" charset="-128"/>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800" b="1" dirty="0">
                <a:solidFill>
                  <a:srgbClr val="FFFFFF"/>
                </a:solidFill>
                <a:ea typeface="MS PGothic" pitchFamily="34" charset="-128"/>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800" b="1" dirty="0">
                <a:solidFill>
                  <a:srgbClr val="FFFFFF"/>
                </a:solidFill>
                <a:ea typeface="MS PGothic" pitchFamily="34" charset="-128"/>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800" b="1" dirty="0">
                <a:solidFill>
                  <a:srgbClr val="FFFFFF"/>
                </a:solidFill>
                <a:ea typeface="MS PGothic" pitchFamily="34" charset="-128"/>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800" b="1" dirty="0">
                  <a:solidFill>
                    <a:srgbClr val="FFFFFF"/>
                  </a:solidFill>
                  <a:ea typeface="MS PGothic" pitchFamily="34" charset="-128"/>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800" b="1" dirty="0">
                  <a:solidFill>
                    <a:srgbClr val="FFFFFF"/>
                  </a:solidFill>
                  <a:ea typeface="MS PGothic" pitchFamily="34" charset="-128"/>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800" b="1" dirty="0">
                  <a:solidFill>
                    <a:srgbClr val="FFFFFF"/>
                  </a:solidFill>
                  <a:ea typeface="MS PGothic" pitchFamily="34" charset="-128"/>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800" b="1" dirty="0">
                  <a:solidFill>
                    <a:srgbClr val="FFFFFF"/>
                  </a:solidFill>
                  <a:ea typeface="MS PGothic" pitchFamily="34" charset="-128"/>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800" b="1" dirty="0">
                  <a:solidFill>
                    <a:srgbClr val="FFFFFF"/>
                  </a:solidFill>
                  <a:ea typeface="MS PGothic" pitchFamily="34" charset="-128"/>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800" b="1" dirty="0">
                <a:solidFill>
                  <a:srgbClr val="FFFFFF"/>
                </a:solidFill>
                <a:ea typeface="MS PGothic" pitchFamily="34" charset="-128"/>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800" b="1" dirty="0">
                <a:solidFill>
                  <a:srgbClr val="FFFFFF"/>
                </a:solidFill>
                <a:ea typeface="MS PGothic" pitchFamily="34" charset="-128"/>
              </a:endParaRPr>
            </a:p>
          </p:txBody>
        </p:sp>
      </p:grpSp>
      <p:sp>
        <p:nvSpPr>
          <p:cNvPr id="8231" name="Rectangle 39"/>
          <p:cNvSpPr>
            <a:spLocks noGrp="1" noChangeArrowheads="1"/>
          </p:cNvSpPr>
          <p:nvPr>
            <p:ph type="ctrTitle" sz="quarter"/>
          </p:nvPr>
        </p:nvSpPr>
        <p:spPr>
          <a:xfrm>
            <a:off x="914400" y="1692276"/>
            <a:ext cx="10363200" cy="1736725"/>
          </a:xfrm>
        </p:spPr>
        <p:txBody>
          <a:bodyPr anchor="b"/>
          <a:lstStyle>
            <a:lvl1pPr>
              <a:defRPr sz="5400"/>
            </a:lvl1pPr>
          </a:lstStyle>
          <a:p>
            <a:pPr lvl="0"/>
            <a:r>
              <a:rPr lang="en-US" noProof="0"/>
              <a:t>Click to edit Master title style</a:t>
            </a:r>
          </a:p>
        </p:txBody>
      </p:sp>
      <p:sp>
        <p:nvSpPr>
          <p:cNvPr id="8232" name="Rectangle 40"/>
          <p:cNvSpPr>
            <a:spLocks noGrp="1" noChangeArrowheads="1"/>
          </p:cNvSpPr>
          <p:nvPr>
            <p:ph type="subTitle" sz="quarter" idx="1"/>
          </p:nvPr>
        </p:nvSpPr>
        <p:spPr>
          <a:xfrm>
            <a:off x="1828800" y="3886200"/>
            <a:ext cx="8534400" cy="1752600"/>
          </a:xfrm>
        </p:spPr>
        <p:txBody>
          <a:bodyPr/>
          <a:lstStyle>
            <a:lvl1pPr marL="0" indent="0" algn="ctr">
              <a:buFont typeface="Wingdings" charset="0"/>
              <a:buNone/>
              <a:defRPr/>
            </a:lvl1pPr>
          </a:lstStyle>
          <a:p>
            <a:pPr lvl="0"/>
            <a:r>
              <a:rPr lang="en-US" noProof="0"/>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dirty="0">
              <a:solidFill>
                <a:srgbClr val="FFFFFF"/>
              </a:solidFill>
            </a:endParaRPr>
          </a:p>
        </p:txBody>
      </p:sp>
      <p:sp>
        <p:nvSpPr>
          <p:cNvPr id="42" name="Rectangle 42"/>
          <p:cNvSpPr>
            <a:spLocks noGrp="1" noChangeArrowheads="1"/>
          </p:cNvSpPr>
          <p:nvPr>
            <p:ph type="ftr" sz="quarter" idx="11"/>
          </p:nvPr>
        </p:nvSpPr>
        <p:spPr/>
        <p:txBody>
          <a:bodyPr/>
          <a:lstStyle>
            <a:lvl1pPr>
              <a:defRPr/>
            </a:lvl1pPr>
          </a:lstStyle>
          <a:p>
            <a:pPr>
              <a:defRPr/>
            </a:pPr>
            <a:endParaRPr lang="en-US" dirty="0">
              <a:solidFill>
                <a:srgbClr val="FFFFFF"/>
              </a:solidFill>
            </a:endParaRPr>
          </a:p>
        </p:txBody>
      </p:sp>
      <p:sp>
        <p:nvSpPr>
          <p:cNvPr id="43" name="Rectangle 43"/>
          <p:cNvSpPr>
            <a:spLocks noGrp="1" noChangeArrowheads="1"/>
          </p:cNvSpPr>
          <p:nvPr>
            <p:ph type="sldNum" sz="quarter" idx="12"/>
          </p:nvPr>
        </p:nvSpPr>
        <p:spPr/>
        <p:txBody>
          <a:bodyPr/>
          <a:lstStyle>
            <a:lvl1pPr>
              <a:defRPr/>
            </a:lvl1pPr>
          </a:lstStyle>
          <a:p>
            <a:fld id="{5B88A03D-83E0-4A3B-A0EC-07435510C766}" type="slidenum">
              <a:rPr lang="en-US" altLang="en-US">
                <a:solidFill>
                  <a:srgbClr val="FFFFFF"/>
                </a:solidFill>
              </a:rPr>
              <a:pPr/>
              <a:t>‹#›</a:t>
            </a:fld>
            <a:endParaRPr lang="en-US" altLang="en-US" dirty="0">
              <a:solidFill>
                <a:srgbClr val="FFFFFF"/>
              </a:solidFill>
            </a:endParaRPr>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fld id="{F679DD6B-F110-4BD7-892E-5E5DD8248269}" type="slidenum">
              <a:rPr lang="en-US" altLang="en-US">
                <a:solidFill>
                  <a:srgbClr val="FFFFFF"/>
                </a:solidFill>
              </a:rPr>
              <a:pPr/>
              <a:t>‹#›</a:t>
            </a:fld>
            <a:endParaRPr lang="en-US" altLang="en-US" dirty="0">
              <a:solidFill>
                <a:srgbClr val="FFFFFF"/>
              </a:solidFill>
            </a:endParaRP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fld id="{FB167DA6-77CF-454A-A9DD-D2308991C2FE}" type="slidenum">
              <a:rPr lang="en-US" altLang="en-US">
                <a:solidFill>
                  <a:srgbClr val="FFFFFF"/>
                </a:solidFill>
              </a:rPr>
              <a:pPr/>
              <a:t>‹#›</a:t>
            </a:fld>
            <a:endParaRPr lang="en-US" altLang="en-US" dirty="0">
              <a:solidFill>
                <a:srgbClr val="FFFFFF"/>
              </a:solidFill>
            </a:endParaRP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42"/>
          <p:cNvSpPr>
            <a:spLocks noGrp="1" noChangeArrowheads="1"/>
          </p:cNvSpPr>
          <p:nvPr>
            <p:ph type="sldNum" sz="quarter" idx="12"/>
          </p:nvPr>
        </p:nvSpPr>
        <p:spPr>
          <a:ln/>
        </p:spPr>
        <p:txBody>
          <a:bodyPr/>
          <a:lstStyle>
            <a:lvl1pPr>
              <a:defRPr/>
            </a:lvl1pPr>
          </a:lstStyle>
          <a:p>
            <a:fld id="{07A22BA8-6FE5-44F8-99C1-A1F0DF8E0F20}" type="slidenum">
              <a:rPr lang="en-US" altLang="en-US">
                <a:solidFill>
                  <a:srgbClr val="FFFFFF"/>
                </a:solidFill>
              </a:rPr>
              <a:pPr/>
              <a:t>‹#›</a:t>
            </a:fld>
            <a:endParaRPr lang="en-US" altLang="en-US" dirty="0">
              <a:solidFill>
                <a:srgbClr val="FFFFFF"/>
              </a:solidFill>
            </a:endParaRP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a:solidFill>
                  <a:prstClr val="white"/>
                </a:solidFill>
              </a:rPr>
              <a:pPr/>
              <a:t>6/15/2018</a:t>
            </a:fld>
            <a:endParaRPr lang="en-US" dirty="0">
              <a:solidFill>
                <a:prstClr val="white"/>
              </a:solidFill>
            </a:endParaRPr>
          </a:p>
        </p:txBody>
      </p:sp>
      <p:sp>
        <p:nvSpPr>
          <p:cNvPr id="5" name="Footer Placeholder 4"/>
          <p:cNvSpPr>
            <a:spLocks noGrp="1"/>
          </p:cNvSpPr>
          <p:nvPr>
            <p:ph type="ftr" sz="quarter" idx="11"/>
          </p:nvPr>
        </p:nvSpPr>
        <p:spPr>
          <a:xfrm>
            <a:off x="3962399" y="5870575"/>
            <a:ext cx="4893958"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a:solidFill>
                  <a:prstClr val="white"/>
                </a:solidFill>
              </a:rPr>
              <a:pPr/>
              <a:t>‹#›</a:t>
            </a:fld>
            <a:endParaRPr lang="en-US" dirty="0">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solidFill>
                  <a:prstClr val="white"/>
                </a:solidFill>
              </a:rPr>
              <a:pPr/>
              <a:t>6/15/2018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a:solidFill>
                  <a:prstClr val="white"/>
                </a:solidFill>
              </a:rPr>
              <a:pPr/>
              <a:t>‹#›</a:t>
            </a:fld>
            <a:endParaRPr lang="en-US" dirty="0">
              <a:solidFill>
                <a:prstClr val="white"/>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solidFill>
                  <a:prstClr val="white"/>
                </a:solidFill>
              </a:rPr>
              <a:pPr/>
              <a:t>6/15/2018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a:solidFill>
                  <a:prstClr val="white"/>
                </a:solidFill>
              </a:rPr>
              <a:pPr/>
              <a:t>‹#›</a:t>
            </a:fld>
            <a:endParaRPr lang="en-US" dirty="0">
              <a:solidFill>
                <a:prstClr val="white"/>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a:solidFill>
                  <a:prstClr val="white"/>
                </a:solidFill>
              </a:rPr>
              <a:pPr/>
              <a:t>6/15/2018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a:solidFill>
                  <a:prstClr val="white"/>
                </a:solidFill>
              </a:rPr>
              <a:pPr/>
              <a:t>‹#›</a:t>
            </a:fld>
            <a:endParaRPr lang="en-US" dirty="0">
              <a:solidFill>
                <a:prstClr val="white"/>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a:solidFill>
                  <a:prstClr val="white"/>
                </a:solidFill>
              </a:rPr>
              <a:pPr/>
              <a:t>6/15/2018</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a:solidFill>
                  <a:prstClr val="white"/>
                </a:solidFill>
              </a:rPr>
              <a:pPr/>
              <a:t>‹#›</a:t>
            </a:fld>
            <a:endParaRPr lang="en-US" dirty="0">
              <a:solidFill>
                <a:prstClr val="white"/>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a:solidFill>
                  <a:prstClr val="white"/>
                </a:solidFill>
              </a:rPr>
              <a:pPr/>
              <a:t>6/15/2018</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a:solidFill>
                  <a:prstClr val="white"/>
                </a:solidFill>
              </a:rPr>
              <a:pPr/>
              <a:t>‹#›</a:t>
            </a:fld>
            <a:endParaRPr lang="en-US" dirty="0">
              <a:solidFill>
                <a:prstClr val="white"/>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a:solidFill>
                  <a:prstClr val="white"/>
                </a:solidFill>
              </a:rPr>
              <a:pPr/>
              <a:t>6/15/2018</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a:solidFill>
                  <a:prstClr val="white"/>
                </a:solidFill>
              </a:rPr>
              <a:pPr/>
              <a:t>‹#›</a:t>
            </a:fld>
            <a:endParaRPr lang="en-US" dirty="0">
              <a:solidFill>
                <a:prstClr val="whit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fld id="{BB1003F9-9C1A-44A0-A460-61550EF95E92}" type="slidenum">
              <a:rPr lang="en-US" altLang="en-US">
                <a:solidFill>
                  <a:srgbClr val="FFFFFF"/>
                </a:solidFill>
              </a:rPr>
              <a:pPr/>
              <a:t>‹#›</a:t>
            </a:fld>
            <a:endParaRPr lang="en-US" altLang="en-US" dirty="0">
              <a:solidFill>
                <a:srgbClr val="FFFFFF"/>
              </a:solidFill>
            </a:endParaRPr>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solidFill>
                  <a:prstClr val="white"/>
                </a:solidFill>
              </a:rPr>
              <a:pPr/>
              <a:t>6/15/2018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a:solidFill>
                  <a:prstClr val="white"/>
                </a:solidFill>
              </a:rPr>
              <a:pPr/>
              <a:t>‹#›</a:t>
            </a:fld>
            <a:endParaRPr lang="en-US" dirty="0">
              <a:solidFill>
                <a:prstClr val="white"/>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Drag picture to placeholder or click icon to add</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solidFill>
                  <a:prstClr val="white"/>
                </a:solidFill>
              </a:rPr>
              <a:pPr/>
              <a:t>6/15/2018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a:solidFill>
                  <a:prstClr val="white"/>
                </a:solidFill>
              </a:rPr>
              <a:pPr/>
              <a:t>‹#›</a:t>
            </a:fld>
            <a:endParaRPr lang="en-US" dirty="0">
              <a:solidFill>
                <a:prstClr val="white"/>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Drag picture to placeholder or click icon to add</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solidFill>
                  <a:prstClr val="white"/>
                </a:solidFill>
              </a:rPr>
              <a:pPr/>
              <a:t>6/15/2018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a:solidFill>
                  <a:prstClr val="white"/>
                </a:solidFill>
              </a:rPr>
              <a:pPr/>
              <a:t>‹#›</a:t>
            </a:fld>
            <a:endParaRPr lang="en-US" dirty="0">
              <a:solidFill>
                <a:prstClr val="white"/>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solidFill>
                  <a:prstClr val="white"/>
                </a:solidFill>
              </a:rPr>
              <a:pPr/>
              <a:t>6/15/2018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a:solidFill>
                  <a:prstClr val="white"/>
                </a:solidFill>
              </a:rPr>
              <a:pPr/>
              <a:t>‹#›</a:t>
            </a:fld>
            <a:endParaRPr lang="en-US" dirty="0">
              <a:solidFill>
                <a:prstClr val="white"/>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solidFill>
                  <a:prstClr val="white"/>
                </a:solidFill>
              </a:rPr>
              <a:pPr/>
              <a:t>6/15/2018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a:solidFill>
                  <a:prstClr val="white"/>
                </a:solidFill>
              </a:rPr>
              <a:pPr/>
              <a:t>‹#›</a:t>
            </a:fld>
            <a:endParaRPr lang="en-US" dirty="0">
              <a:solidFill>
                <a:prstClr val="white"/>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solidFill>
                  <a:prstClr val="white"/>
                </a:solidFill>
              </a:rPr>
              <a:pPr/>
              <a:t>6/15/2018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a:solidFill>
                  <a:prstClr val="white"/>
                </a:solidFill>
              </a:rPr>
              <a:pPr/>
              <a:t>‹#›</a:t>
            </a:fld>
            <a:endParaRPr lang="en-US" dirty="0">
              <a:solidFill>
                <a:prstClr val="white"/>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solidFill>
                  <a:prstClr val="white"/>
                </a:solidFill>
              </a:rPr>
              <a:pPr/>
              <a:t>6/15/2018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a:solidFill>
                  <a:prstClr val="white"/>
                </a:solidFill>
              </a:rPr>
              <a:pPr/>
              <a:t>‹#›</a:t>
            </a:fld>
            <a:endParaRPr lang="en-US" dirty="0">
              <a:solidFill>
                <a:prstClr val="white"/>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solidFill>
                  <a:prstClr val="white"/>
                </a:solidFill>
              </a:rPr>
              <a:pPr/>
              <a:t>6/15/2018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a:solidFill>
                  <a:prstClr val="white"/>
                </a:solidFill>
              </a:rPr>
              <a:pPr/>
              <a:t>‹#›</a:t>
            </a:fld>
            <a:endParaRPr lang="en-US" dirty="0">
              <a:solidFill>
                <a:prstClr val="white"/>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solidFill>
                  <a:prstClr val="white"/>
                </a:solidFill>
              </a:rPr>
              <a:pPr/>
              <a:t>6/15/2018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a:solidFill>
                  <a:prstClr val="white"/>
                </a:solidFill>
              </a:rPr>
              <a:pPr/>
              <a:t>‹#›</a:t>
            </a:fld>
            <a:endParaRPr lang="en-US" dirty="0">
              <a:solidFill>
                <a:prstClr val="white"/>
              </a:solidFill>
            </a:endParaRPr>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solidFill>
                  <a:prstClr val="white"/>
                </a:solidFill>
              </a:rPr>
              <a:pPr/>
              <a:t>6/15/2018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a:solidFill>
                  <a:prstClr val="white"/>
                </a:solidFill>
              </a:rPr>
              <a:pPr/>
              <a:t>‹#›</a:t>
            </a:fld>
            <a:endParaRPr lang="en-US" dirty="0">
              <a:solidFill>
                <a:prstClr val="whit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fld id="{9E6373C6-2BB2-4034-B4E8-5734AF93D3FA}" type="slidenum">
              <a:rPr lang="en-US" altLang="en-US">
                <a:solidFill>
                  <a:srgbClr val="FFFFFF"/>
                </a:solidFill>
              </a:rPr>
              <a:pPr/>
              <a:t>‹#›</a:t>
            </a:fld>
            <a:endParaRPr lang="en-US" altLang="en-US" dirty="0">
              <a:solidFill>
                <a:srgbClr val="FFFFFF"/>
              </a:solidFill>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fld id="{282827BC-A628-4636-AE43-8D154372EF6D}" type="slidenum">
              <a:rPr lang="en-US" altLang="en-US">
                <a:solidFill>
                  <a:srgbClr val="FFFFFF"/>
                </a:solidFill>
              </a:rPr>
              <a:pPr/>
              <a:t>‹#›</a:t>
            </a:fld>
            <a:endParaRPr lang="en-US" altLang="en-US" dirty="0">
              <a:solidFill>
                <a:srgbClr val="FFFFFF"/>
              </a:solidFill>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42"/>
          <p:cNvSpPr>
            <a:spLocks noGrp="1" noChangeArrowheads="1"/>
          </p:cNvSpPr>
          <p:nvPr>
            <p:ph type="sldNum" sz="quarter" idx="12"/>
          </p:nvPr>
        </p:nvSpPr>
        <p:spPr>
          <a:ln/>
        </p:spPr>
        <p:txBody>
          <a:bodyPr/>
          <a:lstStyle>
            <a:lvl1pPr>
              <a:defRPr/>
            </a:lvl1pPr>
          </a:lstStyle>
          <a:p>
            <a:fld id="{76509305-D6C4-4F2E-8642-21011E64C25F}" type="slidenum">
              <a:rPr lang="en-US" altLang="en-US">
                <a:solidFill>
                  <a:srgbClr val="FFFFFF"/>
                </a:solidFill>
              </a:rPr>
              <a:pPr/>
              <a:t>‹#›</a:t>
            </a:fld>
            <a:endParaRPr lang="en-US" altLang="en-US" dirty="0">
              <a:solidFill>
                <a:srgbClr val="FFFFFF"/>
              </a:solidFill>
            </a:endParaRP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42"/>
          <p:cNvSpPr>
            <a:spLocks noGrp="1" noChangeArrowheads="1"/>
          </p:cNvSpPr>
          <p:nvPr>
            <p:ph type="sldNum" sz="quarter" idx="12"/>
          </p:nvPr>
        </p:nvSpPr>
        <p:spPr>
          <a:ln/>
        </p:spPr>
        <p:txBody>
          <a:bodyPr/>
          <a:lstStyle>
            <a:lvl1pPr>
              <a:defRPr/>
            </a:lvl1pPr>
          </a:lstStyle>
          <a:p>
            <a:fld id="{86E0876B-306C-4590-A98E-6E5FE8868D5A}" type="slidenum">
              <a:rPr lang="en-US" altLang="en-US">
                <a:solidFill>
                  <a:srgbClr val="FFFFFF"/>
                </a:solidFill>
              </a:rPr>
              <a:pPr/>
              <a:t>‹#›</a:t>
            </a:fld>
            <a:endParaRPr lang="en-US" altLang="en-US" dirty="0">
              <a:solidFill>
                <a:srgbClr val="FFFFFF"/>
              </a:solidFill>
            </a:endParaRP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42"/>
          <p:cNvSpPr>
            <a:spLocks noGrp="1" noChangeArrowheads="1"/>
          </p:cNvSpPr>
          <p:nvPr>
            <p:ph type="sldNum" sz="quarter" idx="12"/>
          </p:nvPr>
        </p:nvSpPr>
        <p:spPr>
          <a:ln/>
        </p:spPr>
        <p:txBody>
          <a:bodyPr/>
          <a:lstStyle>
            <a:lvl1pPr>
              <a:defRPr/>
            </a:lvl1pPr>
          </a:lstStyle>
          <a:p>
            <a:fld id="{9BF86019-12AA-4013-8B2B-C6AD699EB867}" type="slidenum">
              <a:rPr lang="en-US" altLang="en-US">
                <a:solidFill>
                  <a:srgbClr val="FFFFFF"/>
                </a:solidFill>
              </a:rPr>
              <a:pPr/>
              <a:t>‹#›</a:t>
            </a:fld>
            <a:endParaRPr lang="en-US" altLang="en-US" dirty="0">
              <a:solidFill>
                <a:srgbClr val="FFFFFF"/>
              </a:solidFill>
            </a:endParaRP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fld id="{1EB58410-5DB3-42CF-815D-D3E249E2C72E}" type="slidenum">
              <a:rPr lang="en-US" altLang="en-US">
                <a:solidFill>
                  <a:srgbClr val="FFFFFF"/>
                </a:solidFill>
              </a:rPr>
              <a:pPr/>
              <a:t>‹#›</a:t>
            </a:fld>
            <a:endParaRPr lang="en-US" altLang="en-US" dirty="0">
              <a:solidFill>
                <a:srgbClr val="FFFFFF"/>
              </a:solidFill>
            </a:endParaRP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fld id="{AF68610A-2D61-40D7-9A18-3CDC58E2085B}" type="slidenum">
              <a:rPr lang="en-US" altLang="en-US">
                <a:solidFill>
                  <a:srgbClr val="FFFFFF"/>
                </a:solidFill>
              </a:rPr>
              <a:pPr/>
              <a:t>‹#›</a:t>
            </a:fld>
            <a:endParaRPr lang="en-US" altLang="en-US" dirty="0">
              <a:solidFill>
                <a:srgbClr val="FFFFFF"/>
              </a:solidFill>
            </a:endParaRPr>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118" y="0"/>
            <a:ext cx="12198349" cy="6851650"/>
            <a:chOff x="1" y="0"/>
            <a:chExt cx="5763" cy="4316"/>
          </a:xfrm>
        </p:grpSpPr>
        <p:sp>
          <p:nvSpPr>
            <p:cNvPr id="7171"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eaLnBrk="0" fontAlgn="base" hangingPunct="0">
                <a:spcBef>
                  <a:spcPct val="0"/>
                </a:spcBef>
                <a:spcAft>
                  <a:spcPct val="0"/>
                </a:spcAft>
                <a:defRPr/>
              </a:pPr>
              <a:endParaRPr lang="en-US" sz="1800" b="1" dirty="0">
                <a:solidFill>
                  <a:srgbClr val="FFFFFF"/>
                </a:solidFill>
              </a:endParaRPr>
            </a:p>
          </p:txBody>
        </p:sp>
        <p:sp>
          <p:nvSpPr>
            <p:cNvPr id="7172"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eaLnBrk="0" fontAlgn="base" hangingPunct="0">
                <a:spcBef>
                  <a:spcPct val="0"/>
                </a:spcBef>
                <a:spcAft>
                  <a:spcPct val="0"/>
                </a:spcAft>
                <a:defRPr/>
              </a:pPr>
              <a:endParaRPr lang="en-US" sz="1800" b="1" dirty="0">
                <a:solidFill>
                  <a:srgbClr val="FFFFFF"/>
                </a:solidFill>
              </a:endParaRPr>
            </a:p>
          </p:txBody>
        </p:sp>
        <p:sp>
          <p:nvSpPr>
            <p:cNvPr id="7173"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eaLnBrk="0" fontAlgn="base" hangingPunct="0">
                <a:spcBef>
                  <a:spcPct val="0"/>
                </a:spcBef>
                <a:spcAft>
                  <a:spcPct val="0"/>
                </a:spcAft>
                <a:defRPr/>
              </a:pPr>
              <a:endParaRPr lang="en-US" sz="1800" b="1" dirty="0">
                <a:solidFill>
                  <a:srgbClr val="FFFFFF"/>
                </a:solidFill>
              </a:endParaRPr>
            </a:p>
          </p:txBody>
        </p:sp>
        <p:grpSp>
          <p:nvGrpSpPr>
            <p:cNvPr id="1035" name="Group 6"/>
            <p:cNvGrpSpPr>
              <a:grpSpLocks/>
            </p:cNvGrpSpPr>
            <p:nvPr/>
          </p:nvGrpSpPr>
          <p:grpSpPr bwMode="auto">
            <a:xfrm>
              <a:off x="288" y="0"/>
              <a:ext cx="5098" cy="4316"/>
              <a:chOff x="288" y="0"/>
              <a:chExt cx="5098" cy="4316"/>
            </a:xfrm>
          </p:grpSpPr>
          <p:sp>
            <p:nvSpPr>
              <p:cNvPr id="7175"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fontAlgn="base" hangingPunct="0">
                  <a:spcBef>
                    <a:spcPct val="0"/>
                  </a:spcBef>
                  <a:spcAft>
                    <a:spcPct val="0"/>
                  </a:spcAft>
                  <a:defRPr/>
                </a:pPr>
                <a:endParaRPr lang="en-US" sz="1800" b="1" dirty="0">
                  <a:solidFill>
                    <a:srgbClr val="FFFFFF"/>
                  </a:solidFill>
                </a:endParaRPr>
              </a:p>
            </p:txBody>
          </p:sp>
          <p:sp>
            <p:nvSpPr>
              <p:cNvPr id="7176"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fontAlgn="base" hangingPunct="0">
                  <a:spcBef>
                    <a:spcPct val="0"/>
                  </a:spcBef>
                  <a:spcAft>
                    <a:spcPct val="0"/>
                  </a:spcAft>
                  <a:defRPr/>
                </a:pPr>
                <a:endParaRPr lang="en-US" sz="1800" b="1" dirty="0">
                  <a:solidFill>
                    <a:srgbClr val="FFFFFF"/>
                  </a:solidFill>
                </a:endParaRPr>
              </a:p>
            </p:txBody>
          </p:sp>
          <p:sp>
            <p:nvSpPr>
              <p:cNvPr id="7177"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fontAlgn="base" hangingPunct="0">
                  <a:spcBef>
                    <a:spcPct val="0"/>
                  </a:spcBef>
                  <a:spcAft>
                    <a:spcPct val="0"/>
                  </a:spcAft>
                  <a:defRPr/>
                </a:pPr>
                <a:endParaRPr lang="en-US" sz="1800" b="1" dirty="0">
                  <a:solidFill>
                    <a:srgbClr val="FFFFFF"/>
                  </a:solidFill>
                </a:endParaRPr>
              </a:p>
            </p:txBody>
          </p:sp>
          <p:sp>
            <p:nvSpPr>
              <p:cNvPr id="7178"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fontAlgn="base" hangingPunct="0">
                  <a:spcBef>
                    <a:spcPct val="0"/>
                  </a:spcBef>
                  <a:spcAft>
                    <a:spcPct val="0"/>
                  </a:spcAft>
                  <a:defRPr/>
                </a:pPr>
                <a:endParaRPr lang="en-US" sz="1800" b="1" dirty="0">
                  <a:solidFill>
                    <a:srgbClr val="FFFFFF"/>
                  </a:solidFill>
                </a:endParaRPr>
              </a:p>
            </p:txBody>
          </p:sp>
          <p:sp>
            <p:nvSpPr>
              <p:cNvPr id="7179"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fontAlgn="base" hangingPunct="0">
                  <a:spcBef>
                    <a:spcPct val="0"/>
                  </a:spcBef>
                  <a:spcAft>
                    <a:spcPct val="0"/>
                  </a:spcAft>
                  <a:defRPr/>
                </a:pPr>
                <a:endParaRPr lang="en-US" sz="1800" b="1" dirty="0">
                  <a:solidFill>
                    <a:srgbClr val="FFFFFF"/>
                  </a:solidFill>
                </a:endParaRPr>
              </a:p>
            </p:txBody>
          </p:sp>
          <p:sp>
            <p:nvSpPr>
              <p:cNvPr id="7180"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fontAlgn="base" hangingPunct="0">
                  <a:spcBef>
                    <a:spcPct val="0"/>
                  </a:spcBef>
                  <a:spcAft>
                    <a:spcPct val="0"/>
                  </a:spcAft>
                  <a:defRPr/>
                </a:pPr>
                <a:endParaRPr lang="en-US" sz="1800" b="1" dirty="0">
                  <a:solidFill>
                    <a:srgbClr val="FFFFFF"/>
                  </a:solidFill>
                </a:endParaRPr>
              </a:p>
            </p:txBody>
          </p:sp>
          <p:sp>
            <p:nvSpPr>
              <p:cNvPr id="7181"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fontAlgn="base" hangingPunct="0">
                  <a:spcBef>
                    <a:spcPct val="0"/>
                  </a:spcBef>
                  <a:spcAft>
                    <a:spcPct val="0"/>
                  </a:spcAft>
                  <a:defRPr/>
                </a:pPr>
                <a:endParaRPr lang="en-US" sz="1800" b="1" dirty="0">
                  <a:solidFill>
                    <a:srgbClr val="FFFFFF"/>
                  </a:solidFill>
                </a:endParaRPr>
              </a:p>
            </p:txBody>
          </p:sp>
          <p:sp>
            <p:nvSpPr>
              <p:cNvPr id="7182"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fontAlgn="base" hangingPunct="0">
                  <a:spcBef>
                    <a:spcPct val="0"/>
                  </a:spcBef>
                  <a:spcAft>
                    <a:spcPct val="0"/>
                  </a:spcAft>
                  <a:defRPr/>
                </a:pPr>
                <a:endParaRPr lang="en-US" sz="1800" b="1" dirty="0">
                  <a:solidFill>
                    <a:srgbClr val="FFFFFF"/>
                  </a:solidFill>
                </a:endParaRPr>
              </a:p>
            </p:txBody>
          </p:sp>
          <p:sp>
            <p:nvSpPr>
              <p:cNvPr id="7183"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fontAlgn="base" hangingPunct="0">
                  <a:spcBef>
                    <a:spcPct val="0"/>
                  </a:spcBef>
                  <a:spcAft>
                    <a:spcPct val="0"/>
                  </a:spcAft>
                  <a:defRPr/>
                </a:pPr>
                <a:endParaRPr lang="en-US" sz="1800" b="1" dirty="0">
                  <a:solidFill>
                    <a:srgbClr val="FFFFFF"/>
                  </a:solidFill>
                </a:endParaRPr>
              </a:p>
            </p:txBody>
          </p:sp>
          <p:sp>
            <p:nvSpPr>
              <p:cNvPr id="7184"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fontAlgn="base" hangingPunct="0">
                  <a:spcBef>
                    <a:spcPct val="0"/>
                  </a:spcBef>
                  <a:spcAft>
                    <a:spcPct val="0"/>
                  </a:spcAft>
                  <a:defRPr/>
                </a:pPr>
                <a:endParaRPr lang="en-US" sz="1800" b="1" dirty="0">
                  <a:solidFill>
                    <a:srgbClr val="FFFFFF"/>
                  </a:solidFill>
                </a:endParaRPr>
              </a:p>
            </p:txBody>
          </p:sp>
          <p:sp>
            <p:nvSpPr>
              <p:cNvPr id="7185"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fontAlgn="base" hangingPunct="0">
                  <a:spcBef>
                    <a:spcPct val="0"/>
                  </a:spcBef>
                  <a:spcAft>
                    <a:spcPct val="0"/>
                  </a:spcAft>
                  <a:defRPr/>
                </a:pPr>
                <a:endParaRPr lang="en-US" sz="1800" b="1" dirty="0">
                  <a:solidFill>
                    <a:srgbClr val="FFFFFF"/>
                  </a:solidFill>
                </a:endParaRPr>
              </a:p>
            </p:txBody>
          </p:sp>
          <p:sp>
            <p:nvSpPr>
              <p:cNvPr id="7186"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fontAlgn="base" hangingPunct="0">
                  <a:spcBef>
                    <a:spcPct val="0"/>
                  </a:spcBef>
                  <a:spcAft>
                    <a:spcPct val="0"/>
                  </a:spcAft>
                  <a:defRPr/>
                </a:pPr>
                <a:endParaRPr lang="en-US" sz="1800" b="1" dirty="0">
                  <a:solidFill>
                    <a:srgbClr val="FFFFFF"/>
                  </a:solidFill>
                </a:endParaRPr>
              </a:p>
            </p:txBody>
          </p:sp>
          <p:sp>
            <p:nvSpPr>
              <p:cNvPr id="7187"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fontAlgn="base" hangingPunct="0">
                  <a:spcBef>
                    <a:spcPct val="0"/>
                  </a:spcBef>
                  <a:spcAft>
                    <a:spcPct val="0"/>
                  </a:spcAft>
                  <a:defRPr/>
                </a:pPr>
                <a:endParaRPr lang="en-US" sz="1800" b="1" dirty="0">
                  <a:solidFill>
                    <a:srgbClr val="FFFFFF"/>
                  </a:solidFill>
                </a:endParaRPr>
              </a:p>
            </p:txBody>
          </p:sp>
        </p:grpSp>
        <p:sp>
          <p:nvSpPr>
            <p:cNvPr id="7188"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eaLnBrk="0" fontAlgn="base" hangingPunct="0">
                <a:spcBef>
                  <a:spcPct val="0"/>
                </a:spcBef>
                <a:spcAft>
                  <a:spcPct val="0"/>
                </a:spcAft>
                <a:defRPr/>
              </a:pPr>
              <a:endParaRPr lang="en-US" sz="1800" b="1" dirty="0">
                <a:solidFill>
                  <a:srgbClr val="FFFFFF"/>
                </a:solidFill>
              </a:endParaRPr>
            </a:p>
          </p:txBody>
        </p:sp>
        <p:sp>
          <p:nvSpPr>
            <p:cNvPr id="7189"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eaLnBrk="0" fontAlgn="base" hangingPunct="0">
                <a:spcBef>
                  <a:spcPct val="0"/>
                </a:spcBef>
                <a:spcAft>
                  <a:spcPct val="0"/>
                </a:spcAft>
                <a:defRPr/>
              </a:pPr>
              <a:endParaRPr lang="en-US" sz="1800" b="1" dirty="0">
                <a:solidFill>
                  <a:srgbClr val="FFFFFF"/>
                </a:solidFill>
              </a:endParaRPr>
            </a:p>
          </p:txBody>
        </p:sp>
        <p:sp>
          <p:nvSpPr>
            <p:cNvPr id="7190"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p:spPr>
          <p:txBody>
            <a:bodyPr/>
            <a:lstStyle/>
            <a:p>
              <a:pPr eaLnBrk="0" fontAlgn="base" hangingPunct="0">
                <a:spcBef>
                  <a:spcPct val="0"/>
                </a:spcBef>
                <a:spcAft>
                  <a:spcPct val="0"/>
                </a:spcAft>
                <a:defRPr/>
              </a:pPr>
              <a:endParaRPr lang="en-US" sz="1800" b="1" dirty="0">
                <a:solidFill>
                  <a:srgbClr val="FFFFFF"/>
                </a:solidFill>
              </a:endParaRPr>
            </a:p>
          </p:txBody>
        </p:sp>
        <p:sp>
          <p:nvSpPr>
            <p:cNvPr id="1039" name="Freeform 23"/>
            <p:cNvSpPr>
              <a:spLocks/>
            </p:cNvSpPr>
            <p:nvPr/>
          </p:nvSpPr>
          <p:spPr bwMode="hidden">
            <a:xfrm>
              <a:off x="5041" y="0"/>
              <a:ext cx="719" cy="845"/>
            </a:xfrm>
            <a:custGeom>
              <a:avLst/>
              <a:gdLst>
                <a:gd name="T0" fmla="*/ 745 w 717"/>
                <a:gd name="T1" fmla="*/ 845 h 845"/>
                <a:gd name="T2" fmla="*/ 745 w 717"/>
                <a:gd name="T3" fmla="*/ 821 h 845"/>
                <a:gd name="T4" fmla="*/ 602 w 717"/>
                <a:gd name="T5" fmla="*/ 605 h 845"/>
                <a:gd name="T6" fmla="*/ 420 w 717"/>
                <a:gd name="T7" fmla="*/ 396 h 845"/>
                <a:gd name="T8" fmla="*/ 235 w 717"/>
                <a:gd name="T9" fmla="*/ 192 h 845"/>
                <a:gd name="T10" fmla="*/ 17 w 717"/>
                <a:gd name="T11" fmla="*/ 0 h 845"/>
                <a:gd name="T12" fmla="*/ 0 w 717"/>
                <a:gd name="T13" fmla="*/ 0 h 845"/>
                <a:gd name="T14" fmla="*/ 223 w 717"/>
                <a:gd name="T15" fmla="*/ 198 h 845"/>
                <a:gd name="T16" fmla="*/ 414 w 717"/>
                <a:gd name="T17" fmla="*/ 408 h 845"/>
                <a:gd name="T18" fmla="*/ 596 w 717"/>
                <a:gd name="T19" fmla="*/ 623 h 845"/>
                <a:gd name="T20" fmla="*/ 745 w 717"/>
                <a:gd name="T21" fmla="*/ 845 h 845"/>
                <a:gd name="T22" fmla="*/ 745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b="1" dirty="0">
                <a:solidFill>
                  <a:srgbClr val="FFFFFF"/>
                </a:solidFill>
                <a:ea typeface="MS PGothic" pitchFamily="34" charset="-128"/>
              </a:endParaRPr>
            </a:p>
          </p:txBody>
        </p:sp>
        <p:sp>
          <p:nvSpPr>
            <p:cNvPr id="1040" name="Freeform 24"/>
            <p:cNvSpPr>
              <a:spLocks/>
            </p:cNvSpPr>
            <p:nvPr/>
          </p:nvSpPr>
          <p:spPr bwMode="hidden">
            <a:xfrm>
              <a:off x="5352" y="0"/>
              <a:ext cx="408" cy="414"/>
            </a:xfrm>
            <a:custGeom>
              <a:avLst/>
              <a:gdLst>
                <a:gd name="T0" fmla="*/ 421 w 407"/>
                <a:gd name="T1" fmla="*/ 414 h 414"/>
                <a:gd name="T2" fmla="*/ 421 w 407"/>
                <a:gd name="T3" fmla="*/ 396 h 414"/>
                <a:gd name="T4" fmla="*/ 236 w 407"/>
                <a:gd name="T5" fmla="*/ 192 h 414"/>
                <a:gd name="T6" fmla="*/ 12 w 407"/>
                <a:gd name="T7" fmla="*/ 0 h 414"/>
                <a:gd name="T8" fmla="*/ 0 w 407"/>
                <a:gd name="T9" fmla="*/ 0 h 414"/>
                <a:gd name="T10" fmla="*/ 108 w 407"/>
                <a:gd name="T11" fmla="*/ 102 h 414"/>
                <a:gd name="T12" fmla="*/ 230 w 407"/>
                <a:gd name="T13" fmla="*/ 204 h 414"/>
                <a:gd name="T14" fmla="*/ 421 w 407"/>
                <a:gd name="T15" fmla="*/ 414 h 414"/>
                <a:gd name="T16" fmla="*/ 421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b="1" dirty="0">
                <a:solidFill>
                  <a:srgbClr val="FFFFFF"/>
                </a:solidFill>
                <a:ea typeface="MS PGothic" pitchFamily="34" charset="-128"/>
              </a:endParaRPr>
            </a:p>
          </p:txBody>
        </p:sp>
        <p:sp>
          <p:nvSpPr>
            <p:cNvPr id="7193"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p:spPr>
          <p:txBody>
            <a:bodyPr/>
            <a:lstStyle/>
            <a:p>
              <a:pPr eaLnBrk="0" fontAlgn="base" hangingPunct="0">
                <a:spcBef>
                  <a:spcPct val="0"/>
                </a:spcBef>
                <a:spcAft>
                  <a:spcPct val="0"/>
                </a:spcAft>
                <a:defRPr/>
              </a:pPr>
              <a:endParaRPr lang="en-US" sz="1800" b="1" dirty="0">
                <a:solidFill>
                  <a:srgbClr val="FFFFFF"/>
                </a:solidFill>
              </a:endParaRPr>
            </a:p>
          </p:txBody>
        </p:sp>
        <p:sp>
          <p:nvSpPr>
            <p:cNvPr id="1042" name="Freeform 26"/>
            <p:cNvSpPr>
              <a:spLocks/>
            </p:cNvSpPr>
            <p:nvPr/>
          </p:nvSpPr>
          <p:spPr bwMode="hidden">
            <a:xfrm>
              <a:off x="6" y="0"/>
              <a:ext cx="588" cy="599"/>
            </a:xfrm>
            <a:custGeom>
              <a:avLst/>
              <a:gdLst>
                <a:gd name="T0" fmla="*/ 614 w 586"/>
                <a:gd name="T1" fmla="*/ 0 h 599"/>
                <a:gd name="T2" fmla="*/ 596 w 586"/>
                <a:gd name="T3" fmla="*/ 0 h 599"/>
                <a:gd name="T4" fmla="*/ 421 w 586"/>
                <a:gd name="T5" fmla="*/ 132 h 599"/>
                <a:gd name="T6" fmla="*/ 271 w 586"/>
                <a:gd name="T7" fmla="*/ 270 h 599"/>
                <a:gd name="T8" fmla="*/ 120 w 586"/>
                <a:gd name="T9" fmla="*/ 420 h 599"/>
                <a:gd name="T10" fmla="*/ 0 w 586"/>
                <a:gd name="T11" fmla="*/ 575 h 599"/>
                <a:gd name="T12" fmla="*/ 0 w 586"/>
                <a:gd name="T13" fmla="*/ 599 h 599"/>
                <a:gd name="T14" fmla="*/ 120 w 586"/>
                <a:gd name="T15" fmla="*/ 432 h 599"/>
                <a:gd name="T16" fmla="*/ 271 w 586"/>
                <a:gd name="T17" fmla="*/ 282 h 599"/>
                <a:gd name="T18" fmla="*/ 427 w 586"/>
                <a:gd name="T19" fmla="*/ 138 h 599"/>
                <a:gd name="T20" fmla="*/ 614 w 586"/>
                <a:gd name="T21" fmla="*/ 0 h 599"/>
                <a:gd name="T22" fmla="*/ 614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b="1" dirty="0">
                <a:solidFill>
                  <a:srgbClr val="FFFFFF"/>
                </a:solidFill>
                <a:ea typeface="MS PGothic" pitchFamily="34" charset="-128"/>
              </a:endParaRPr>
            </a:p>
          </p:txBody>
        </p:sp>
        <p:sp>
          <p:nvSpPr>
            <p:cNvPr id="1043" name="Freeform 27"/>
            <p:cNvSpPr>
              <a:spLocks/>
            </p:cNvSpPr>
            <p:nvPr/>
          </p:nvSpPr>
          <p:spPr bwMode="hidden">
            <a:xfrm>
              <a:off x="6" y="0"/>
              <a:ext cx="270" cy="252"/>
            </a:xfrm>
            <a:custGeom>
              <a:avLst/>
              <a:gdLst>
                <a:gd name="T0" fmla="*/ 283 w 269"/>
                <a:gd name="T1" fmla="*/ 0 h 252"/>
                <a:gd name="T2" fmla="*/ 265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83 w 269"/>
                <a:gd name="T15" fmla="*/ 0 h 252"/>
                <a:gd name="T16" fmla="*/ 283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b="1" dirty="0">
                <a:solidFill>
                  <a:srgbClr val="FFFFFF"/>
                </a:solidFill>
                <a:ea typeface="MS PGothic" pitchFamily="34" charset="-128"/>
              </a:endParaRPr>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800" b="1" dirty="0">
                <a:solidFill>
                  <a:srgbClr val="FFFFFF"/>
                </a:solidFill>
                <a:ea typeface="MS PGothic" pitchFamily="34" charset="-128"/>
              </a:endParaRPr>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800" b="1" dirty="0">
                <a:solidFill>
                  <a:srgbClr val="FFFFFF"/>
                </a:solidFill>
                <a:ea typeface="MS PGothic" pitchFamily="34" charset="-128"/>
              </a:endParaRPr>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800" b="1" dirty="0">
                <a:solidFill>
                  <a:srgbClr val="FFFFFF"/>
                </a:solidFill>
                <a:ea typeface="MS PGothic" pitchFamily="34" charset="-128"/>
              </a:endParaRPr>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800" b="1" dirty="0">
                  <a:solidFill>
                    <a:srgbClr val="FFFFFF"/>
                  </a:solidFill>
                  <a:ea typeface="MS PGothic" pitchFamily="34" charset="-128"/>
                </a:endParaRPr>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800" b="1" dirty="0">
                  <a:solidFill>
                    <a:srgbClr val="FFFFFF"/>
                  </a:solidFill>
                  <a:ea typeface="MS PGothic" pitchFamily="34" charset="-128"/>
                </a:endParaRPr>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800" b="1" dirty="0">
                  <a:solidFill>
                    <a:srgbClr val="FFFFFF"/>
                  </a:solidFill>
                  <a:ea typeface="MS PGothic" pitchFamily="34" charset="-128"/>
                </a:endParaRPr>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800" b="1" dirty="0">
                  <a:solidFill>
                    <a:srgbClr val="FFFFFF"/>
                  </a:solidFill>
                  <a:ea typeface="MS PGothic" pitchFamily="34" charset="-128"/>
                </a:endParaRPr>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800" b="1" dirty="0">
                  <a:solidFill>
                    <a:srgbClr val="FFFFFF"/>
                  </a:solidFill>
                  <a:ea typeface="MS PGothic" pitchFamily="34" charset="-128"/>
                </a:endParaRPr>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800" b="1" dirty="0">
                <a:solidFill>
                  <a:srgbClr val="FFFFFF"/>
                </a:solidFill>
                <a:ea typeface="MS PGothic" pitchFamily="34" charset="-128"/>
              </a:endParaRPr>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800" b="1" dirty="0">
                <a:solidFill>
                  <a:srgbClr val="FFFFFF"/>
                </a:solidFill>
                <a:ea typeface="MS PGothic" pitchFamily="34" charset="-128"/>
              </a:endParaRPr>
            </a:p>
          </p:txBody>
        </p:sp>
      </p:grpSp>
      <p:sp>
        <p:nvSpPr>
          <p:cNvPr id="7207" name="Rectangle 39"/>
          <p:cNvSpPr>
            <a:spLocks noGrp="1" noChangeArrowheads="1"/>
          </p:cNvSpPr>
          <p:nvPr>
            <p:ph type="title"/>
          </p:nvPr>
        </p:nvSpPr>
        <p:spPr bwMode="auto">
          <a:xfrm>
            <a:off x="609600" y="277814"/>
            <a:ext cx="10972800" cy="1139825"/>
          </a:xfrm>
          <a:prstGeom prst="rect">
            <a:avLst/>
          </a:prstGeom>
          <a:noFill/>
          <a:ln>
            <a:noFill/>
          </a:ln>
          <a:effectLs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208" name="Rectangle 40"/>
          <p:cNvSpPr>
            <a:spLocks noGrp="1" noChangeArrowheads="1"/>
          </p:cNvSpPr>
          <p:nvPr>
            <p:ph type="dt" sz="half" idx="2"/>
          </p:nvPr>
        </p:nvSpPr>
        <p:spPr bwMode="auto">
          <a:xfrm>
            <a:off x="609600" y="6243638"/>
            <a:ext cx="2844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b="0">
                <a:effectLst>
                  <a:outerShdw blurRad="38100" dist="38100" dir="2700000" algn="tl">
                    <a:srgbClr val="000000"/>
                  </a:outerShdw>
                </a:effectLst>
                <a:latin typeface="Verdana" charset="0"/>
                <a:ea typeface="ＭＳ Ｐゴシック" charset="0"/>
                <a:cs typeface="+mn-cs"/>
              </a:defRPr>
            </a:lvl1pPr>
          </a:lstStyle>
          <a:p>
            <a:pPr fontAlgn="base">
              <a:spcBef>
                <a:spcPct val="0"/>
              </a:spcBef>
              <a:spcAft>
                <a:spcPct val="0"/>
              </a:spcAft>
              <a:defRPr/>
            </a:pPr>
            <a:endParaRPr lang="en-US" dirty="0">
              <a:solidFill>
                <a:srgbClr val="FFFFFF"/>
              </a:solidFill>
            </a:endParaRPr>
          </a:p>
        </p:txBody>
      </p:sp>
      <p:sp>
        <p:nvSpPr>
          <p:cNvPr id="7209" name="Rectangle 41"/>
          <p:cNvSpPr>
            <a:spLocks noGrp="1" noChangeArrowheads="1"/>
          </p:cNvSpPr>
          <p:nvPr>
            <p:ph type="ftr" sz="quarter" idx="3"/>
          </p:nvPr>
        </p:nvSpPr>
        <p:spPr bwMode="auto">
          <a:xfrm>
            <a:off x="4165600" y="6248400"/>
            <a:ext cx="3860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000" b="0">
                <a:effectLst>
                  <a:outerShdw blurRad="38100" dist="38100" dir="2700000" algn="tl">
                    <a:srgbClr val="000000"/>
                  </a:outerShdw>
                </a:effectLst>
                <a:latin typeface="Verdana" charset="0"/>
                <a:ea typeface="ＭＳ Ｐゴシック" charset="0"/>
                <a:cs typeface="+mn-cs"/>
              </a:defRPr>
            </a:lvl1pPr>
          </a:lstStyle>
          <a:p>
            <a:pPr fontAlgn="base">
              <a:spcBef>
                <a:spcPct val="0"/>
              </a:spcBef>
              <a:spcAft>
                <a:spcPct val="0"/>
              </a:spcAft>
              <a:defRPr/>
            </a:pPr>
            <a:endParaRPr lang="en-US" dirty="0">
              <a:solidFill>
                <a:srgbClr val="FFFFFF"/>
              </a:solidFill>
            </a:endParaRPr>
          </a:p>
        </p:txBody>
      </p:sp>
      <p:sp>
        <p:nvSpPr>
          <p:cNvPr id="7210" name="Rectangle 42"/>
          <p:cNvSpPr>
            <a:spLocks noGrp="1" noChangeArrowheads="1"/>
          </p:cNvSpPr>
          <p:nvPr>
            <p:ph type="sldNum" sz="quarter" idx="4"/>
          </p:nvPr>
        </p:nvSpPr>
        <p:spPr bwMode="auto">
          <a:xfrm>
            <a:off x="8737600" y="6243638"/>
            <a:ext cx="2844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b="0">
                <a:effectLst>
                  <a:outerShdw blurRad="38100" dist="38100" dir="2700000" algn="tl">
                    <a:srgbClr val="000000"/>
                  </a:outerShdw>
                </a:effectLst>
              </a:defRPr>
            </a:lvl1pPr>
          </a:lstStyle>
          <a:p>
            <a:pPr fontAlgn="base">
              <a:spcBef>
                <a:spcPct val="0"/>
              </a:spcBef>
              <a:spcAft>
                <a:spcPct val="0"/>
              </a:spcAft>
            </a:pPr>
            <a:fld id="{6D59D23E-76DB-45F0-B197-31328275E8D1}" type="slidenum">
              <a:rPr lang="en-US" altLang="en-US">
                <a:solidFill>
                  <a:srgbClr val="FFFFFF"/>
                </a:solidFill>
                <a:ea typeface="MS PGothic" pitchFamily="34" charset="-128"/>
              </a:rPr>
              <a:pPr fontAlgn="base">
                <a:spcBef>
                  <a:spcPct val="0"/>
                </a:spcBef>
                <a:spcAft>
                  <a:spcPct val="0"/>
                </a:spcAft>
              </a:pPr>
              <a:t>‹#›</a:t>
            </a:fld>
            <a:endParaRPr lang="en-US" altLang="en-US" dirty="0">
              <a:solidFill>
                <a:srgbClr val="FFFFFF"/>
              </a:solidFill>
              <a:ea typeface="MS PGothic" pitchFamily="34" charset="-128"/>
            </a:endParaRPr>
          </a:p>
        </p:txBody>
      </p:sp>
      <p:sp>
        <p:nvSpPr>
          <p:cNvPr id="7211" name="Rectangle 43"/>
          <p:cNvSpPr>
            <a:spLocks noGrp="1" noChangeArrowheads="1"/>
          </p:cNvSpPr>
          <p:nvPr>
            <p:ph type="body" idx="1"/>
          </p:nvPr>
        </p:nvSpPr>
        <p:spPr bwMode="auto">
          <a:xfrm>
            <a:off x="609600" y="1600201"/>
            <a:ext cx="10972800" cy="45307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8992403"/>
      </p:ext>
    </p:extLst>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MS PGothic"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MS PGothic"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MS PGothic"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MS PGothic"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S PGothic" pitchFamily="34" charset="-128"/>
          <a:cs typeface="MS PGothic" charset="0"/>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ea typeface="MS PGothic" pitchFamily="34" charset="-128"/>
          <a:cs typeface="MS PGothic" charset="0"/>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ea typeface="MS PGothic" pitchFamily="34" charset="-128"/>
          <a:cs typeface="MS PGothic" charset="0"/>
        </a:defRPr>
      </a:lvl5pPr>
      <a:lvl6pPr marL="2514600" indent="-228600" algn="l" rtl="0" fontAlgn="base">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a:solidFill>
                  <a:prstClr val="white"/>
                </a:solidFill>
              </a:rPr>
              <a:pPr defTabSz="457200"/>
              <a:t>6/15/2018</a:t>
            </a:fld>
            <a:endParaRPr lang="en-US" dirty="0">
              <a:solidFill>
                <a:prstClr val="white"/>
              </a:solidFill>
            </a:endParaRP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white"/>
              </a:solidFill>
            </a:endParaRP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045751405"/>
      </p:ext>
    </p:extLst>
  </p:cSld>
  <p:clrMap bg1="dk1" tx1="lt1" bg2="dk2"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null)"/><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1.(nul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nul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nul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nul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7.tiff"/><Relationship Id="rId4" Type="http://schemas.openxmlformats.org/officeDocument/2006/relationships/image" Target="../media/image6.tiff"/></Relationships>
</file>

<file path=ppt/slides/_rels/slide30.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0.tiff"/></Relationships>
</file>

<file path=ppt/slides/_rels/slide32.xml.rels><?xml version="1.0" encoding="UTF-8" standalone="yes"?>
<Relationships xmlns="http://schemas.openxmlformats.org/package/2006/relationships"><Relationship Id="rId8" Type="http://schemas.openxmlformats.org/officeDocument/2006/relationships/image" Target="../media/image26.tiff"/><Relationship Id="rId3" Type="http://schemas.openxmlformats.org/officeDocument/2006/relationships/image" Target="../media/image21.tiff"/><Relationship Id="rId7" Type="http://schemas.openxmlformats.org/officeDocument/2006/relationships/image" Target="../media/image25.tiff"/><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4.tiff"/><Relationship Id="rId5" Type="http://schemas.openxmlformats.org/officeDocument/2006/relationships/image" Target="../media/image23.tiff"/><Relationship Id="rId4" Type="http://schemas.openxmlformats.org/officeDocument/2006/relationships/image" Target="../media/image22.tiff"/></Relationships>
</file>

<file path=ppt/slides/_rels/slide33.xml.rels><?xml version="1.0" encoding="UTF-8" standalone="yes"?>
<Relationships xmlns="http://schemas.openxmlformats.org/package/2006/relationships"><Relationship Id="rId3" Type="http://schemas.openxmlformats.org/officeDocument/2006/relationships/hyperlink" Target="http://flcrc.gov/"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null)"/><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160" y="3522689"/>
            <a:ext cx="10952251" cy="2713219"/>
          </a:xfrm>
        </p:spPr>
        <p:txBody>
          <a:bodyPr>
            <a:normAutofit/>
          </a:bodyPr>
          <a:lstStyle/>
          <a:p>
            <a:pPr algn="ctr"/>
            <a:r>
              <a:rPr lang="en-US" b="1" dirty="0">
                <a:latin typeface="Book Antiqua" charset="0"/>
                <a:ea typeface="Book Antiqua" charset="0"/>
                <a:cs typeface="Book Antiqua" charset="0"/>
              </a:rPr>
              <a:t/>
            </a:r>
            <a:br>
              <a:rPr lang="en-US" b="1" dirty="0">
                <a:latin typeface="Book Antiqua" charset="0"/>
                <a:ea typeface="Book Antiqua" charset="0"/>
                <a:cs typeface="Book Antiqua" charset="0"/>
              </a:rPr>
            </a:br>
            <a:r>
              <a:rPr lang="en-US" sz="6000" b="1" dirty="0">
                <a:latin typeface="Book Antiqua" charset="0"/>
                <a:ea typeface="Book Antiqua" charset="0"/>
                <a:cs typeface="Book Antiqua" charset="0"/>
              </a:rPr>
              <a:t>the 2018 legislative session  </a:t>
            </a:r>
          </a:p>
        </p:txBody>
      </p:sp>
      <p:pic>
        <p:nvPicPr>
          <p:cNvPr id="5" name="Picture 4"/>
          <p:cNvPicPr>
            <a:picLocks noChangeAspect="1"/>
          </p:cNvPicPr>
          <p:nvPr/>
        </p:nvPicPr>
        <p:blipFill>
          <a:blip r:embed="rId3"/>
          <a:stretch>
            <a:fillRect/>
          </a:stretch>
        </p:blipFill>
        <p:spPr>
          <a:xfrm>
            <a:off x="3509915" y="428718"/>
            <a:ext cx="4649410" cy="3093971"/>
          </a:xfrm>
          <a:prstGeom prst="rect">
            <a:avLst/>
          </a:prstGeom>
        </p:spPr>
      </p:pic>
    </p:spTree>
    <p:extLst>
      <p:ext uri="{BB962C8B-B14F-4D97-AF65-F5344CB8AC3E}">
        <p14:creationId xmlns:p14="http://schemas.microsoft.com/office/powerpoint/2010/main" val="43857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977E23-E7AF-5643-A80A-60A1BF202EA6}"/>
              </a:ext>
            </a:extLst>
          </p:cNvPr>
          <p:cNvPicPr>
            <a:picLocks noChangeAspect="1"/>
          </p:cNvPicPr>
          <p:nvPr/>
        </p:nvPicPr>
        <p:blipFill rotWithShape="1">
          <a:blip r:embed="rId3"/>
          <a:srcRect t="16394" r="1257" b="9727"/>
          <a:stretch/>
        </p:blipFill>
        <p:spPr>
          <a:xfrm>
            <a:off x="223892" y="179881"/>
            <a:ext cx="11633328" cy="6528056"/>
          </a:xfrm>
          <a:prstGeom prst="rect">
            <a:avLst/>
          </a:prstGeom>
        </p:spPr>
      </p:pic>
    </p:spTree>
    <p:extLst>
      <p:ext uri="{BB962C8B-B14F-4D97-AF65-F5344CB8AC3E}">
        <p14:creationId xmlns:p14="http://schemas.microsoft.com/office/powerpoint/2010/main" val="3578870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B3C997-92DB-F243-A924-63D6F8A4B641}"/>
              </a:ext>
            </a:extLst>
          </p:cNvPr>
          <p:cNvPicPr>
            <a:picLocks noChangeAspect="1"/>
          </p:cNvPicPr>
          <p:nvPr/>
        </p:nvPicPr>
        <p:blipFill rotWithShape="1">
          <a:blip r:embed="rId3"/>
          <a:srcRect l="2285" t="1832" r="-56" b="7104"/>
          <a:stretch/>
        </p:blipFill>
        <p:spPr>
          <a:xfrm>
            <a:off x="1304145" y="0"/>
            <a:ext cx="9638675" cy="6703882"/>
          </a:xfrm>
          <a:prstGeom prst="rect">
            <a:avLst/>
          </a:prstGeom>
        </p:spPr>
      </p:pic>
    </p:spTree>
    <p:extLst>
      <p:ext uri="{BB962C8B-B14F-4D97-AF65-F5344CB8AC3E}">
        <p14:creationId xmlns:p14="http://schemas.microsoft.com/office/powerpoint/2010/main" val="2212596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70510D-3C4A-6343-9D7F-5EFB4FFA0F83}"/>
              </a:ext>
            </a:extLst>
          </p:cNvPr>
          <p:cNvPicPr>
            <a:picLocks noChangeAspect="1"/>
          </p:cNvPicPr>
          <p:nvPr/>
        </p:nvPicPr>
        <p:blipFill rotWithShape="1">
          <a:blip r:embed="rId3"/>
          <a:srcRect r="601" b="7541"/>
          <a:stretch/>
        </p:blipFill>
        <p:spPr>
          <a:xfrm>
            <a:off x="789481" y="104931"/>
            <a:ext cx="9313889" cy="6497705"/>
          </a:xfrm>
          <a:prstGeom prst="rect">
            <a:avLst/>
          </a:prstGeom>
        </p:spPr>
      </p:pic>
    </p:spTree>
    <p:extLst>
      <p:ext uri="{BB962C8B-B14F-4D97-AF65-F5344CB8AC3E}">
        <p14:creationId xmlns:p14="http://schemas.microsoft.com/office/powerpoint/2010/main" val="2657144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4932"/>
            <a:ext cx="10972800" cy="1109013"/>
          </a:xfrm>
        </p:spPr>
        <p:txBody>
          <a:bodyPr/>
          <a:lstStyle/>
          <a:p>
            <a:r>
              <a:rPr lang="en-US" sz="4800" b="1" dirty="0">
                <a:solidFill>
                  <a:srgbClr val="B3FE63"/>
                </a:solidFill>
              </a:rPr>
              <a:t>SUS Performance Funding</a:t>
            </a:r>
          </a:p>
        </p:txBody>
      </p:sp>
      <p:graphicFrame>
        <p:nvGraphicFramePr>
          <p:cNvPr id="4" name="Table 3"/>
          <p:cNvGraphicFramePr>
            <a:graphicFrameLocks noGrp="1"/>
          </p:cNvGraphicFramePr>
          <p:nvPr>
            <p:extLst>
              <p:ext uri="{D42A27DB-BD31-4B8C-83A1-F6EECF244321}">
                <p14:modId xmlns:p14="http://schemas.microsoft.com/office/powerpoint/2010/main" val="857025259"/>
              </p:ext>
            </p:extLst>
          </p:nvPr>
        </p:nvGraphicFramePr>
        <p:xfrm>
          <a:off x="189186" y="1213945"/>
          <a:ext cx="11887200" cy="5328744"/>
        </p:xfrm>
        <a:graphic>
          <a:graphicData uri="http://schemas.openxmlformats.org/drawingml/2006/table">
            <a:tbl>
              <a:tblPr/>
              <a:tblGrid>
                <a:gridCol w="5691352">
                  <a:extLst>
                    <a:ext uri="{9D8B030D-6E8A-4147-A177-3AD203B41FA5}">
                      <a16:colId xmlns:a16="http://schemas.microsoft.com/office/drawing/2014/main" val="20000"/>
                    </a:ext>
                  </a:extLst>
                </a:gridCol>
                <a:gridCol w="6195848">
                  <a:extLst>
                    <a:ext uri="{9D8B030D-6E8A-4147-A177-3AD203B41FA5}">
                      <a16:colId xmlns:a16="http://schemas.microsoft.com/office/drawing/2014/main" val="20001"/>
                    </a:ext>
                  </a:extLst>
                </a:gridCol>
              </a:tblGrid>
              <a:tr h="1357893">
                <a:tc>
                  <a:txBody>
                    <a:bodyPr/>
                    <a:lstStyle/>
                    <a:p>
                      <a:r>
                        <a:rPr lang="en-US" sz="2000" b="1" dirty="0">
                          <a:effectLst/>
                          <a:latin typeface="Book Antiqua" charset="0"/>
                        </a:rPr>
                        <a:t>1</a:t>
                      </a:r>
                      <a:r>
                        <a:rPr lang="en-US" sz="2400" b="1" dirty="0">
                          <a:effectLst/>
                          <a:latin typeface="Book Antiqua" charset="0"/>
                        </a:rPr>
                        <a:t>. Percent of Bachelor's Graduates Employed (Earning $25,000+) or Continuing their Education </a:t>
                      </a:r>
                      <a:endParaRPr lang="en-US" sz="2400" b="1" dirty="0">
                        <a:effectLst/>
                      </a:endParaRPr>
                    </a:p>
                  </a:txBody>
                  <a:tcPr anchor="ctr">
                    <a:lnL w="6096" cap="flat" cmpd="sng" algn="ctr">
                      <a:solidFill>
                        <a:srgbClr val="4C7FBA"/>
                      </a:solidFill>
                      <a:prstDash val="solid"/>
                      <a:round/>
                      <a:headEnd type="none" w="med" len="med"/>
                      <a:tailEnd type="none" w="med" len="med"/>
                    </a:lnL>
                    <a:lnR w="9220" cap="flat" cmpd="sng" algn="ctr">
                      <a:solidFill>
                        <a:srgbClr val="4C7FBC"/>
                      </a:solidFill>
                      <a:prstDash val="solid"/>
                      <a:round/>
                      <a:headEnd type="none" w="med" len="med"/>
                      <a:tailEnd type="none" w="med" len="med"/>
                    </a:lnR>
                    <a:lnT w="9144" cap="flat" cmpd="sng" algn="ctr">
                      <a:solidFill>
                        <a:srgbClr val="4C7FBC"/>
                      </a:solidFill>
                      <a:prstDash val="solid"/>
                      <a:round/>
                      <a:headEnd type="none" w="med" len="med"/>
                      <a:tailEnd type="none" w="med" len="med"/>
                    </a:lnT>
                    <a:lnB w="9144" cap="flat" cmpd="sng" algn="ctr">
                      <a:solidFill>
                        <a:srgbClr val="4C7FBC"/>
                      </a:solidFill>
                      <a:prstDash val="solid"/>
                      <a:round/>
                      <a:headEnd type="none" w="med" len="med"/>
                      <a:tailEnd type="none" w="med" len="med"/>
                    </a:lnB>
                  </a:tcPr>
                </a:tc>
                <a:tc>
                  <a:txBody>
                    <a:bodyPr/>
                    <a:lstStyle/>
                    <a:p>
                      <a:r>
                        <a:rPr lang="en-US" sz="2400" b="1" dirty="0">
                          <a:effectLst/>
                          <a:latin typeface="Book Antiqua,Bold" charset="0"/>
                        </a:rPr>
                        <a:t>6. </a:t>
                      </a:r>
                      <a:r>
                        <a:rPr lang="en-US" sz="2400" b="1" dirty="0">
                          <a:effectLst/>
                          <a:latin typeface="Book Antiqua" charset="0"/>
                        </a:rPr>
                        <a:t>Bachelor's Degrees Awarded in Areas of Strategic Emphasis </a:t>
                      </a:r>
                      <a:endParaRPr lang="en-US" sz="2400" b="1" dirty="0">
                        <a:effectLst/>
                      </a:endParaRPr>
                    </a:p>
                  </a:txBody>
                  <a:tcPr anchor="ctr">
                    <a:lnL w="9220" cap="flat" cmpd="sng" algn="ctr">
                      <a:solidFill>
                        <a:srgbClr val="4C7FBC"/>
                      </a:solidFill>
                      <a:prstDash val="solid"/>
                      <a:round/>
                      <a:headEnd type="none" w="med" len="med"/>
                      <a:tailEnd type="none" w="med" len="med"/>
                    </a:lnL>
                    <a:lnR w="6160" cap="flat" cmpd="sng" algn="ctr">
                      <a:solidFill>
                        <a:srgbClr val="4C7FBA"/>
                      </a:solidFill>
                      <a:prstDash val="solid"/>
                      <a:round/>
                      <a:headEnd type="none" w="med" len="med"/>
                      <a:tailEnd type="none" w="med" len="med"/>
                    </a:lnR>
                    <a:lnT w="9144" cap="flat" cmpd="sng" algn="ctr">
                      <a:solidFill>
                        <a:srgbClr val="4C7FBC"/>
                      </a:solidFill>
                      <a:prstDash val="solid"/>
                      <a:round/>
                      <a:headEnd type="none" w="med" len="med"/>
                      <a:tailEnd type="none" w="med" len="med"/>
                    </a:lnT>
                    <a:lnB w="9144" cap="flat" cmpd="sng" algn="ctr">
                      <a:solidFill>
                        <a:srgbClr val="4C7FBC"/>
                      </a:solidFill>
                      <a:prstDash val="solid"/>
                      <a:round/>
                      <a:headEnd type="none" w="med" len="med"/>
                      <a:tailEnd type="none" w="med" len="med"/>
                    </a:lnB>
                  </a:tcPr>
                </a:tc>
                <a:extLst>
                  <a:ext uri="{0D108BD9-81ED-4DB2-BD59-A6C34878D82A}">
                    <a16:rowId xmlns:a16="http://schemas.microsoft.com/office/drawing/2014/main" val="10000"/>
                  </a:ext>
                </a:extLst>
              </a:tr>
              <a:tr h="941706">
                <a:tc>
                  <a:txBody>
                    <a:bodyPr/>
                    <a:lstStyle/>
                    <a:p>
                      <a:r>
                        <a:rPr lang="en-US" sz="2400" b="1" dirty="0">
                          <a:solidFill>
                            <a:schemeClr val="bg2"/>
                          </a:solidFill>
                          <a:effectLst/>
                          <a:latin typeface="Book Antiqua,Bold" charset="0"/>
                        </a:rPr>
                        <a:t>2. </a:t>
                      </a:r>
                      <a:r>
                        <a:rPr lang="en-US" sz="2400" b="1" dirty="0">
                          <a:solidFill>
                            <a:schemeClr val="bg2"/>
                          </a:solidFill>
                          <a:effectLst/>
                          <a:latin typeface="Book Antiqua" charset="0"/>
                        </a:rPr>
                        <a:t>Median Wages of Bachelor’s Graduates Employed Full-time </a:t>
                      </a:r>
                      <a:endParaRPr lang="en-US" sz="2400" b="1" dirty="0">
                        <a:solidFill>
                          <a:schemeClr val="bg2"/>
                        </a:solidFill>
                        <a:effectLst/>
                      </a:endParaRPr>
                    </a:p>
                  </a:txBody>
                  <a:tcPr anchor="ctr">
                    <a:lnL w="6096" cap="flat" cmpd="sng" algn="ctr">
                      <a:solidFill>
                        <a:srgbClr val="4C7FBA"/>
                      </a:solidFill>
                      <a:prstDash val="solid"/>
                      <a:round/>
                      <a:headEnd type="none" w="med" len="med"/>
                      <a:tailEnd type="none" w="med" len="med"/>
                    </a:lnL>
                    <a:lnR w="9220" cap="flat" cmpd="sng" algn="ctr">
                      <a:solidFill>
                        <a:srgbClr val="4C7FBC"/>
                      </a:solidFill>
                      <a:prstDash val="solid"/>
                      <a:round/>
                      <a:headEnd type="none" w="med" len="med"/>
                      <a:tailEnd type="none" w="med" len="med"/>
                    </a:lnR>
                    <a:lnT w="9144" cap="flat" cmpd="sng" algn="ctr">
                      <a:solidFill>
                        <a:srgbClr val="4C7FBC"/>
                      </a:solidFill>
                      <a:prstDash val="solid"/>
                      <a:round/>
                      <a:headEnd type="none" w="med" len="med"/>
                      <a:tailEnd type="none" w="med" len="med"/>
                    </a:lnT>
                    <a:lnB w="9144" cap="flat" cmpd="sng" algn="ctr">
                      <a:solidFill>
                        <a:srgbClr val="4C7FBC"/>
                      </a:solidFill>
                      <a:prstDash val="solid"/>
                      <a:round/>
                      <a:headEnd type="none" w="med" len="med"/>
                      <a:tailEnd type="none" w="med" len="med"/>
                    </a:lnB>
                    <a:solidFill>
                      <a:srgbClr val="D8E2EF"/>
                    </a:solidFill>
                  </a:tcPr>
                </a:tc>
                <a:tc>
                  <a:txBody>
                    <a:bodyPr/>
                    <a:lstStyle/>
                    <a:p>
                      <a:r>
                        <a:rPr lang="en-US" sz="2400" b="1" dirty="0">
                          <a:solidFill>
                            <a:schemeClr val="bg2"/>
                          </a:solidFill>
                          <a:effectLst/>
                          <a:latin typeface="Book Antiqua,Bold" charset="0"/>
                        </a:rPr>
                        <a:t>7. </a:t>
                      </a:r>
                      <a:r>
                        <a:rPr lang="en-US" sz="2400" b="1" dirty="0">
                          <a:solidFill>
                            <a:schemeClr val="bg2"/>
                          </a:solidFill>
                          <a:effectLst/>
                          <a:latin typeface="Book Antiqua" charset="0"/>
                        </a:rPr>
                        <a:t>University Access Rate (Percent of Undergraduates with a Pell-grant) </a:t>
                      </a:r>
                      <a:endParaRPr lang="en-US" sz="2400" b="1" dirty="0">
                        <a:solidFill>
                          <a:schemeClr val="bg2"/>
                        </a:solidFill>
                        <a:effectLst/>
                      </a:endParaRPr>
                    </a:p>
                  </a:txBody>
                  <a:tcPr anchor="ctr">
                    <a:lnL w="9220" cap="flat" cmpd="sng" algn="ctr">
                      <a:solidFill>
                        <a:srgbClr val="4C7FBC"/>
                      </a:solidFill>
                      <a:prstDash val="solid"/>
                      <a:round/>
                      <a:headEnd type="none" w="med" len="med"/>
                      <a:tailEnd type="none" w="med" len="med"/>
                    </a:lnL>
                    <a:lnR w="6160" cap="flat" cmpd="sng" algn="ctr">
                      <a:solidFill>
                        <a:srgbClr val="4C7FBA"/>
                      </a:solidFill>
                      <a:prstDash val="solid"/>
                      <a:round/>
                      <a:headEnd type="none" w="med" len="med"/>
                      <a:tailEnd type="none" w="med" len="med"/>
                    </a:lnR>
                    <a:lnT w="9144" cap="flat" cmpd="sng" algn="ctr">
                      <a:solidFill>
                        <a:srgbClr val="4C7FBC"/>
                      </a:solidFill>
                      <a:prstDash val="solid"/>
                      <a:round/>
                      <a:headEnd type="none" w="med" len="med"/>
                      <a:tailEnd type="none" w="med" len="med"/>
                    </a:lnT>
                    <a:lnB w="9144" cap="flat" cmpd="sng" algn="ctr">
                      <a:solidFill>
                        <a:srgbClr val="4C7FBC"/>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1357893">
                <a:tc>
                  <a:txBody>
                    <a:bodyPr/>
                    <a:lstStyle/>
                    <a:p>
                      <a:r>
                        <a:rPr lang="en-US" sz="2400" b="1" dirty="0">
                          <a:solidFill>
                            <a:schemeClr val="tx1"/>
                          </a:solidFill>
                          <a:effectLst/>
                          <a:latin typeface="Book Antiqua,Bold" charset="0"/>
                        </a:rPr>
                        <a:t>3. </a:t>
                      </a:r>
                      <a:r>
                        <a:rPr lang="en-US" sz="2400" b="1" dirty="0">
                          <a:solidFill>
                            <a:schemeClr val="tx1"/>
                          </a:solidFill>
                          <a:effectLst/>
                          <a:latin typeface="Book Antiqua" charset="0"/>
                        </a:rPr>
                        <a:t>Average Cost to the Student </a:t>
                      </a:r>
                    </a:p>
                    <a:p>
                      <a:r>
                        <a:rPr lang="en-US" sz="2400" b="1" dirty="0">
                          <a:solidFill>
                            <a:schemeClr val="tx1"/>
                          </a:solidFill>
                          <a:effectLst/>
                          <a:latin typeface="Book Antiqua" charset="0"/>
                        </a:rPr>
                        <a:t>(Net Tuition per 120 Credit Hours) </a:t>
                      </a:r>
                      <a:endParaRPr lang="en-US" sz="2400" b="1" dirty="0">
                        <a:solidFill>
                          <a:schemeClr val="tx1"/>
                        </a:solidFill>
                        <a:effectLst/>
                      </a:endParaRPr>
                    </a:p>
                  </a:txBody>
                  <a:tcPr anchor="ctr">
                    <a:lnL w="6096" cap="flat" cmpd="sng" algn="ctr">
                      <a:solidFill>
                        <a:srgbClr val="4C7FBA"/>
                      </a:solidFill>
                      <a:prstDash val="solid"/>
                      <a:round/>
                      <a:headEnd type="none" w="med" len="med"/>
                      <a:tailEnd type="none" w="med" len="med"/>
                    </a:lnL>
                    <a:lnR w="9220" cap="flat" cmpd="sng" algn="ctr">
                      <a:solidFill>
                        <a:srgbClr val="4C7FBC"/>
                      </a:solidFill>
                      <a:prstDash val="solid"/>
                      <a:round/>
                      <a:headEnd type="none" w="med" len="med"/>
                      <a:tailEnd type="none" w="med" len="med"/>
                    </a:lnR>
                    <a:lnT w="9144" cap="flat" cmpd="sng" algn="ctr">
                      <a:solidFill>
                        <a:srgbClr val="4C7FBC"/>
                      </a:solidFill>
                      <a:prstDash val="solid"/>
                      <a:round/>
                      <a:headEnd type="none" w="med" len="med"/>
                      <a:tailEnd type="none" w="med" len="med"/>
                    </a:lnT>
                    <a:lnB w="9131" cap="flat" cmpd="sng" algn="ctr">
                      <a:solidFill>
                        <a:srgbClr val="4C7FBC"/>
                      </a:solidFill>
                      <a:prstDash val="solid"/>
                      <a:round/>
                      <a:headEnd type="none" w="med" len="med"/>
                      <a:tailEnd type="none" w="med" len="med"/>
                    </a:lnB>
                  </a:tcPr>
                </a:tc>
                <a:tc>
                  <a:txBody>
                    <a:bodyPr/>
                    <a:lstStyle/>
                    <a:p>
                      <a:r>
                        <a:rPr lang="en-US" sz="2000" b="1" dirty="0">
                          <a:effectLst/>
                          <a:latin typeface="Book Antiqua,Bold" charset="0"/>
                        </a:rPr>
                        <a:t>8a. </a:t>
                      </a:r>
                      <a:r>
                        <a:rPr lang="en-US" sz="2000" b="1" dirty="0">
                          <a:effectLst/>
                          <a:latin typeface="Book Antiqua" charset="0"/>
                        </a:rPr>
                        <a:t>Graduate Degrees Awarded in Areas of Strategic Emphasis</a:t>
                      </a:r>
                      <a:br>
                        <a:rPr lang="en-US" sz="2000" b="1" dirty="0">
                          <a:effectLst/>
                          <a:latin typeface="Book Antiqua" charset="0"/>
                        </a:rPr>
                      </a:br>
                      <a:r>
                        <a:rPr lang="en-US" sz="2000" b="1" dirty="0">
                          <a:effectLst/>
                          <a:latin typeface="Book Antiqua,Bold" charset="0"/>
                        </a:rPr>
                        <a:t>8b. </a:t>
                      </a:r>
                      <a:r>
                        <a:rPr lang="en-US" sz="2000" b="1" dirty="0">
                          <a:effectLst/>
                          <a:latin typeface="Book Antiqua" charset="0"/>
                        </a:rPr>
                        <a:t>Freshman in Top 10% of Graduating High School Class – for NCF only </a:t>
                      </a:r>
                      <a:endParaRPr lang="en-US" sz="2000" b="1" dirty="0">
                        <a:effectLst/>
                      </a:endParaRPr>
                    </a:p>
                  </a:txBody>
                  <a:tcPr anchor="ctr">
                    <a:lnL w="9220" cap="flat" cmpd="sng" algn="ctr">
                      <a:solidFill>
                        <a:srgbClr val="4C7FBC"/>
                      </a:solidFill>
                      <a:prstDash val="solid"/>
                      <a:round/>
                      <a:headEnd type="none" w="med" len="med"/>
                      <a:tailEnd type="none" w="med" len="med"/>
                    </a:lnL>
                    <a:lnR w="6160" cap="flat" cmpd="sng" algn="ctr">
                      <a:solidFill>
                        <a:srgbClr val="4C7FBA"/>
                      </a:solidFill>
                      <a:prstDash val="solid"/>
                      <a:round/>
                      <a:headEnd type="none" w="med" len="med"/>
                      <a:tailEnd type="none" w="med" len="med"/>
                    </a:lnR>
                    <a:lnT w="9144" cap="flat" cmpd="sng" algn="ctr">
                      <a:solidFill>
                        <a:srgbClr val="4C7FBC"/>
                      </a:solidFill>
                      <a:prstDash val="solid"/>
                      <a:round/>
                      <a:headEnd type="none" w="med" len="med"/>
                      <a:tailEnd type="none" w="med" len="med"/>
                    </a:lnT>
                    <a:lnB w="9131" cap="flat" cmpd="sng" algn="ctr">
                      <a:solidFill>
                        <a:srgbClr val="4C7FBC"/>
                      </a:solidFill>
                      <a:prstDash val="solid"/>
                      <a:round/>
                      <a:headEnd type="none" w="med" len="med"/>
                      <a:tailEnd type="none" w="med" len="med"/>
                    </a:lnB>
                  </a:tcPr>
                </a:tc>
                <a:extLst>
                  <a:ext uri="{0D108BD9-81ED-4DB2-BD59-A6C34878D82A}">
                    <a16:rowId xmlns:a16="http://schemas.microsoft.com/office/drawing/2014/main" val="10002"/>
                  </a:ext>
                </a:extLst>
              </a:tr>
              <a:tr h="835626">
                <a:tc>
                  <a:txBody>
                    <a:bodyPr/>
                    <a:lstStyle/>
                    <a:p>
                      <a:r>
                        <a:rPr lang="en-US" sz="2400" b="1" dirty="0">
                          <a:solidFill>
                            <a:schemeClr val="bg2"/>
                          </a:solidFill>
                          <a:effectLst/>
                          <a:latin typeface="Book Antiqua,Bold" charset="0"/>
                        </a:rPr>
                        <a:t>4. </a:t>
                      </a:r>
                      <a:r>
                        <a:rPr lang="en-US" sz="2400" b="1" dirty="0">
                          <a:solidFill>
                            <a:schemeClr val="bg2"/>
                          </a:solidFill>
                          <a:effectLst/>
                          <a:latin typeface="Book Antiqua" charset="0"/>
                        </a:rPr>
                        <a:t>Four Year Graduation Rate</a:t>
                      </a:r>
                    </a:p>
                    <a:p>
                      <a:r>
                        <a:rPr lang="en-US" sz="2400" b="1" baseline="0" dirty="0">
                          <a:solidFill>
                            <a:schemeClr val="bg2"/>
                          </a:solidFill>
                          <a:effectLst/>
                          <a:latin typeface="Book Antiqua" charset="0"/>
                        </a:rPr>
                        <a:t>    </a:t>
                      </a:r>
                      <a:r>
                        <a:rPr lang="en-US" sz="2400" b="1" dirty="0">
                          <a:solidFill>
                            <a:schemeClr val="bg2"/>
                          </a:solidFill>
                          <a:effectLst/>
                          <a:latin typeface="Book Antiqua" charset="0"/>
                        </a:rPr>
                        <a:t>(Full-time FTIC) </a:t>
                      </a:r>
                      <a:endParaRPr lang="en-US" sz="2400" b="1" dirty="0">
                        <a:solidFill>
                          <a:schemeClr val="bg2"/>
                        </a:solidFill>
                        <a:effectLst/>
                      </a:endParaRPr>
                    </a:p>
                  </a:txBody>
                  <a:tcPr anchor="ctr">
                    <a:lnL w="6096" cap="flat" cmpd="sng" algn="ctr">
                      <a:solidFill>
                        <a:srgbClr val="4C7FBA"/>
                      </a:solidFill>
                      <a:prstDash val="solid"/>
                      <a:round/>
                      <a:headEnd type="none" w="med" len="med"/>
                      <a:tailEnd type="none" w="med" len="med"/>
                    </a:lnL>
                    <a:lnR w="9220" cap="flat" cmpd="sng" algn="ctr">
                      <a:solidFill>
                        <a:srgbClr val="4C7FBC"/>
                      </a:solidFill>
                      <a:prstDash val="solid"/>
                      <a:round/>
                      <a:headEnd type="none" w="med" len="med"/>
                      <a:tailEnd type="none" w="med" len="med"/>
                    </a:lnR>
                    <a:lnT w="9131" cap="flat" cmpd="sng" algn="ctr">
                      <a:solidFill>
                        <a:srgbClr val="4C7FBC"/>
                      </a:solidFill>
                      <a:prstDash val="solid"/>
                      <a:round/>
                      <a:headEnd type="none" w="med" len="med"/>
                      <a:tailEnd type="none" w="med" len="med"/>
                    </a:lnT>
                    <a:lnB w="9144" cap="flat" cmpd="sng" algn="ctr">
                      <a:solidFill>
                        <a:srgbClr val="4C7FBC"/>
                      </a:solidFill>
                      <a:prstDash val="solid"/>
                      <a:round/>
                      <a:headEnd type="none" w="med" len="med"/>
                      <a:tailEnd type="none" w="med" len="med"/>
                    </a:lnB>
                    <a:solidFill>
                      <a:srgbClr val="FFFF00"/>
                    </a:solidFill>
                  </a:tcPr>
                </a:tc>
                <a:tc>
                  <a:txBody>
                    <a:bodyPr/>
                    <a:lstStyle/>
                    <a:p>
                      <a:r>
                        <a:rPr lang="en-US" sz="2400" b="1" dirty="0">
                          <a:solidFill>
                            <a:schemeClr val="bg2"/>
                          </a:solidFill>
                          <a:effectLst/>
                          <a:latin typeface="Book Antiqua,Bold" charset="0"/>
                        </a:rPr>
                        <a:t>9. </a:t>
                      </a:r>
                      <a:r>
                        <a:rPr lang="en-US" sz="2400" b="1" dirty="0">
                          <a:solidFill>
                            <a:schemeClr val="bg2"/>
                          </a:solidFill>
                          <a:effectLst/>
                          <a:latin typeface="Book Antiqua" charset="0"/>
                        </a:rPr>
                        <a:t>Board of Governors Choice - Percent of Bachelor’s Degrees without Excess Hours </a:t>
                      </a:r>
                      <a:endParaRPr lang="en-US" sz="2400" b="1" dirty="0">
                        <a:solidFill>
                          <a:schemeClr val="bg2"/>
                        </a:solidFill>
                        <a:effectLst/>
                      </a:endParaRPr>
                    </a:p>
                  </a:txBody>
                  <a:tcPr anchor="ctr">
                    <a:lnL w="9220" cap="flat" cmpd="sng" algn="ctr">
                      <a:solidFill>
                        <a:srgbClr val="4C7FBC"/>
                      </a:solidFill>
                      <a:prstDash val="solid"/>
                      <a:round/>
                      <a:headEnd type="none" w="med" len="med"/>
                      <a:tailEnd type="none" w="med" len="med"/>
                    </a:lnL>
                    <a:lnR w="6160" cap="flat" cmpd="sng" algn="ctr">
                      <a:solidFill>
                        <a:srgbClr val="4C7FBA"/>
                      </a:solidFill>
                      <a:prstDash val="solid"/>
                      <a:round/>
                      <a:headEnd type="none" w="med" len="med"/>
                      <a:tailEnd type="none" w="med" len="med"/>
                    </a:lnR>
                    <a:lnT w="9131" cap="flat" cmpd="sng" algn="ctr">
                      <a:solidFill>
                        <a:srgbClr val="4C7FBC"/>
                      </a:solidFill>
                      <a:prstDash val="solid"/>
                      <a:round/>
                      <a:headEnd type="none" w="med" len="med"/>
                      <a:tailEnd type="none" w="med" len="med"/>
                    </a:lnT>
                    <a:lnB w="9144" cap="flat" cmpd="sng" algn="ctr">
                      <a:solidFill>
                        <a:srgbClr val="4C7FBC"/>
                      </a:solidFill>
                      <a:prstDash val="solid"/>
                      <a:round/>
                      <a:headEnd type="none" w="med" len="med"/>
                      <a:tailEnd type="none" w="med" len="med"/>
                    </a:lnB>
                    <a:solidFill>
                      <a:srgbClr val="B3FE63"/>
                    </a:solidFill>
                  </a:tcPr>
                </a:tc>
                <a:extLst>
                  <a:ext uri="{0D108BD9-81ED-4DB2-BD59-A6C34878D82A}">
                    <a16:rowId xmlns:a16="http://schemas.microsoft.com/office/drawing/2014/main" val="10003"/>
                  </a:ext>
                </a:extLst>
              </a:tr>
              <a:tr h="835626">
                <a:tc>
                  <a:txBody>
                    <a:bodyPr/>
                    <a:lstStyle/>
                    <a:p>
                      <a:r>
                        <a:rPr lang="en-US" sz="2400" b="1" dirty="0">
                          <a:effectLst/>
                          <a:latin typeface="Book Antiqua,Bold" charset="0"/>
                        </a:rPr>
                        <a:t>5. </a:t>
                      </a:r>
                      <a:r>
                        <a:rPr lang="en-US" sz="2400" b="1" dirty="0">
                          <a:effectLst/>
                          <a:latin typeface="Book Antiqua" charset="0"/>
                        </a:rPr>
                        <a:t>Academic Progress Rate (2nd Year Retention with GPA Above 2.0) </a:t>
                      </a:r>
                      <a:endParaRPr lang="en-US" sz="2400" b="1" dirty="0">
                        <a:effectLst/>
                      </a:endParaRPr>
                    </a:p>
                  </a:txBody>
                  <a:tcPr anchor="ctr">
                    <a:lnL w="6096" cap="flat" cmpd="sng" algn="ctr">
                      <a:solidFill>
                        <a:srgbClr val="4C7FBC"/>
                      </a:solidFill>
                      <a:prstDash val="solid"/>
                      <a:round/>
                      <a:headEnd type="none" w="med" len="med"/>
                      <a:tailEnd type="none" w="med" len="med"/>
                    </a:lnL>
                    <a:lnR w="9220" cap="flat" cmpd="sng" algn="ctr">
                      <a:solidFill>
                        <a:srgbClr val="4C7FBA"/>
                      </a:solidFill>
                      <a:prstDash val="solid"/>
                      <a:round/>
                      <a:headEnd type="none" w="med" len="med"/>
                      <a:tailEnd type="none" w="med" len="med"/>
                    </a:lnR>
                    <a:lnT w="9144" cap="flat" cmpd="sng" algn="ctr">
                      <a:solidFill>
                        <a:srgbClr val="4C7FBC"/>
                      </a:solidFill>
                      <a:prstDash val="solid"/>
                      <a:round/>
                      <a:headEnd type="none" w="med" len="med"/>
                      <a:tailEnd type="none" w="med" len="med"/>
                    </a:lnT>
                    <a:lnB w="6083" cap="flat" cmpd="sng" algn="ctr">
                      <a:solidFill>
                        <a:srgbClr val="4C7FBC"/>
                      </a:solidFill>
                      <a:prstDash val="solid"/>
                      <a:round/>
                      <a:headEnd type="none" w="med" len="med"/>
                      <a:tailEnd type="none" w="med" len="med"/>
                    </a:lnB>
                  </a:tcPr>
                </a:tc>
                <a:tc>
                  <a:txBody>
                    <a:bodyPr/>
                    <a:lstStyle/>
                    <a:p>
                      <a:r>
                        <a:rPr lang="en-US" sz="2400" b="1" dirty="0">
                          <a:solidFill>
                            <a:schemeClr val="tx1"/>
                          </a:solidFill>
                          <a:effectLst/>
                          <a:latin typeface="Book Antiqua,Bold" charset="0"/>
                        </a:rPr>
                        <a:t>10. </a:t>
                      </a:r>
                      <a:r>
                        <a:rPr lang="en-US" sz="2400" b="1" dirty="0">
                          <a:solidFill>
                            <a:schemeClr val="tx1"/>
                          </a:solidFill>
                          <a:effectLst/>
                          <a:latin typeface="Book Antiqua" charset="0"/>
                        </a:rPr>
                        <a:t>Board of Trustees Choice </a:t>
                      </a:r>
                      <a:endParaRPr lang="en-US" sz="2400" b="1" dirty="0">
                        <a:solidFill>
                          <a:schemeClr val="tx1"/>
                        </a:solidFill>
                        <a:effectLst/>
                      </a:endParaRPr>
                    </a:p>
                  </a:txBody>
                  <a:tcPr anchor="ctr">
                    <a:lnL w="9220" cap="flat" cmpd="sng" algn="ctr">
                      <a:solidFill>
                        <a:srgbClr val="4C7FBA"/>
                      </a:solidFill>
                      <a:prstDash val="solid"/>
                      <a:round/>
                      <a:headEnd type="none" w="med" len="med"/>
                      <a:tailEnd type="none" w="med" len="med"/>
                    </a:lnL>
                    <a:lnR w="6160" cap="flat" cmpd="sng" algn="ctr">
                      <a:solidFill>
                        <a:srgbClr val="4C7FBA"/>
                      </a:solidFill>
                      <a:prstDash val="solid"/>
                      <a:round/>
                      <a:headEnd type="none" w="med" len="med"/>
                      <a:tailEnd type="none" w="med" len="med"/>
                    </a:lnR>
                    <a:lnT w="9144" cap="flat" cmpd="sng" algn="ctr">
                      <a:solidFill>
                        <a:srgbClr val="4C7FBC"/>
                      </a:solidFill>
                      <a:prstDash val="solid"/>
                      <a:round/>
                      <a:headEnd type="none" w="med" len="med"/>
                      <a:tailEnd type="none" w="med" len="med"/>
                    </a:lnT>
                    <a:lnB w="6083" cap="flat" cmpd="sng" algn="ctr">
                      <a:solidFill>
                        <a:srgbClr val="4C7FBC"/>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083273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9EF45C1-1DBF-B54A-8E61-D101A590762B}"/>
              </a:ext>
            </a:extLst>
          </p:cNvPr>
          <p:cNvPicPr>
            <a:picLocks noChangeAspect="1"/>
          </p:cNvPicPr>
          <p:nvPr/>
        </p:nvPicPr>
        <p:blipFill rotWithShape="1">
          <a:blip r:embed="rId3"/>
          <a:srcRect l="-1" t="15956" r="-874" b="7979"/>
          <a:stretch/>
        </p:blipFill>
        <p:spPr>
          <a:xfrm>
            <a:off x="254833" y="91353"/>
            <a:ext cx="11602387" cy="6561697"/>
          </a:xfrm>
          <a:prstGeom prst="rect">
            <a:avLst/>
          </a:prstGeom>
        </p:spPr>
      </p:pic>
    </p:spTree>
    <p:extLst>
      <p:ext uri="{BB962C8B-B14F-4D97-AF65-F5344CB8AC3E}">
        <p14:creationId xmlns:p14="http://schemas.microsoft.com/office/powerpoint/2010/main" val="30761305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1255594"/>
          </a:xfrm>
        </p:spPr>
        <p:txBody>
          <a:bodyPr/>
          <a:lstStyle/>
          <a:p>
            <a:r>
              <a:rPr lang="en-US" sz="4800" b="1" dirty="0">
                <a:solidFill>
                  <a:schemeClr val="accent4">
                    <a:lumMod val="10000"/>
                  </a:schemeClr>
                </a:solidFill>
              </a:rPr>
              <a:t>PECO: </a:t>
            </a:r>
            <a:r>
              <a:rPr lang="en-US" sz="4800" b="1" dirty="0">
                <a:solidFill>
                  <a:srgbClr val="B3FE63"/>
                </a:solidFill>
              </a:rPr>
              <a:t>5 “YES”</a:t>
            </a:r>
            <a:endParaRPr lang="en-US" sz="4800" b="1" dirty="0">
              <a:solidFill>
                <a:srgbClr val="C00000"/>
              </a:solidFill>
            </a:endParaRPr>
          </a:p>
        </p:txBody>
      </p:sp>
      <p:sp>
        <p:nvSpPr>
          <p:cNvPr id="3" name="Content Placeholder 2"/>
          <p:cNvSpPr>
            <a:spLocks noGrp="1"/>
          </p:cNvSpPr>
          <p:nvPr>
            <p:ph idx="1"/>
          </p:nvPr>
        </p:nvSpPr>
        <p:spPr>
          <a:xfrm>
            <a:off x="136477" y="1132764"/>
            <a:ext cx="11955439" cy="5725235"/>
          </a:xfrm>
        </p:spPr>
        <p:txBody>
          <a:bodyPr/>
          <a:lstStyle/>
          <a:p>
            <a:r>
              <a:rPr lang="en-US" b="1" dirty="0">
                <a:effectLst/>
              </a:rPr>
              <a:t>UNIVERSITY OF FLORIDA </a:t>
            </a:r>
            <a:r>
              <a:rPr lang="en-US" b="1" dirty="0">
                <a:solidFill>
                  <a:srgbClr val="FFFF00"/>
                </a:solidFill>
                <a:effectLst/>
              </a:rPr>
              <a:t>(#15)</a:t>
            </a:r>
          </a:p>
          <a:p>
            <a:pPr lvl="1"/>
            <a:r>
              <a:rPr lang="en-US" sz="2000" dirty="0">
                <a:effectLst/>
              </a:rPr>
              <a:t>Data Science and Information Technology Building</a:t>
            </a:r>
            <a:r>
              <a:rPr lang="is-IS" sz="2000" dirty="0">
                <a:effectLst/>
              </a:rPr>
              <a:t>…......................</a:t>
            </a:r>
            <a:r>
              <a:rPr lang="en-US" sz="2000" b="1" dirty="0">
                <a:solidFill>
                  <a:srgbClr val="B3FE63"/>
                </a:solidFill>
                <a:effectLst/>
              </a:rPr>
              <a:t>50,000,000</a:t>
            </a:r>
          </a:p>
          <a:p>
            <a:r>
              <a:rPr lang="en-US" b="1" dirty="0">
                <a:effectLst/>
              </a:rPr>
              <a:t>FLORIDA STATE UNIVERSITY </a:t>
            </a:r>
            <a:r>
              <a:rPr lang="en-US" b="1" dirty="0">
                <a:solidFill>
                  <a:srgbClr val="FFFF00"/>
                </a:solidFill>
                <a:effectLst/>
              </a:rPr>
              <a:t>(#18, </a:t>
            </a:r>
            <a:r>
              <a:rPr lang="en-US" b="1" dirty="0">
                <a:solidFill>
                  <a:srgbClr val="B3FE63"/>
                </a:solidFill>
                <a:effectLst/>
              </a:rPr>
              <a:t>#6</a:t>
            </a:r>
            <a:r>
              <a:rPr lang="en-US" b="1" dirty="0">
                <a:solidFill>
                  <a:srgbClr val="FFFF00"/>
                </a:solidFill>
                <a:effectLst/>
              </a:rPr>
              <a:t>, #16)</a:t>
            </a:r>
          </a:p>
          <a:p>
            <a:pPr lvl="1"/>
            <a:r>
              <a:rPr lang="en-US" sz="2000" dirty="0">
                <a:effectLst/>
              </a:rPr>
              <a:t>College of Business....................................... ………………………........8,500,000</a:t>
            </a:r>
          </a:p>
          <a:p>
            <a:pPr lvl="1"/>
            <a:r>
              <a:rPr lang="en-US" sz="2000" dirty="0">
                <a:effectLst/>
              </a:rPr>
              <a:t>Earth Ocean Atmospheric Sciences Building, Phase I.....................12,959,263</a:t>
            </a:r>
          </a:p>
          <a:p>
            <a:pPr lvl="1"/>
            <a:r>
              <a:rPr lang="en-US" sz="2000" dirty="0">
                <a:effectLst/>
              </a:rPr>
              <a:t>Interdisciplinary Research Commercialization Bldg (IRCB)……</a:t>
            </a:r>
            <a:r>
              <a:rPr lang="is-IS" sz="2000" dirty="0">
                <a:effectLst/>
              </a:rPr>
              <a:t>…......</a:t>
            </a:r>
            <a:r>
              <a:rPr lang="en-US" sz="2000" dirty="0">
                <a:effectLst/>
              </a:rPr>
              <a:t>…9,500,000</a:t>
            </a:r>
          </a:p>
          <a:p>
            <a:r>
              <a:rPr lang="en-US" b="1" dirty="0">
                <a:effectLst/>
              </a:rPr>
              <a:t>FLORIDA GULF COAST UNIVERSITY </a:t>
            </a:r>
            <a:r>
              <a:rPr lang="en-US" b="1" dirty="0">
                <a:solidFill>
                  <a:srgbClr val="FFFF00"/>
                </a:solidFill>
                <a:effectLst/>
              </a:rPr>
              <a:t>(#12)</a:t>
            </a:r>
          </a:p>
          <a:p>
            <a:pPr lvl="1"/>
            <a:r>
              <a:rPr lang="en-US" sz="2000" dirty="0">
                <a:effectLst/>
              </a:rPr>
              <a:t>Integrated Watershed and Coastal Studies………………..…</a:t>
            </a:r>
            <a:r>
              <a:rPr lang="is-IS" sz="2000" dirty="0">
                <a:effectLst/>
              </a:rPr>
              <a:t>…..............</a:t>
            </a:r>
            <a:r>
              <a:rPr lang="en-US" sz="2000" dirty="0">
                <a:effectLst/>
              </a:rPr>
              <a:t> 10,000,000</a:t>
            </a:r>
          </a:p>
          <a:p>
            <a:r>
              <a:rPr lang="en-US" b="1" dirty="0">
                <a:effectLst/>
              </a:rPr>
              <a:t>FLORIDA INTERNATIONAL UNIVERSITY </a:t>
            </a:r>
            <a:r>
              <a:rPr lang="en-US" sz="2400" b="1" dirty="0">
                <a:solidFill>
                  <a:srgbClr val="FFFF00"/>
                </a:solidFill>
                <a:effectLst/>
              </a:rPr>
              <a:t>(2019-20)</a:t>
            </a:r>
          </a:p>
          <a:p>
            <a:pPr lvl="1"/>
            <a:r>
              <a:rPr lang="en-US" sz="2000" dirty="0">
                <a:effectLst/>
              </a:rPr>
              <a:t>Engineering Building Phase I &amp; II................................................ 5,891,537</a:t>
            </a:r>
            <a:endParaRPr lang="en-US" b="1" dirty="0">
              <a:effectLst/>
            </a:endParaRPr>
          </a:p>
          <a:p>
            <a:r>
              <a:rPr lang="en-US" b="1" dirty="0">
                <a:effectLst/>
              </a:rPr>
              <a:t>UNIVERSITY OF SOUTH FLORIDA </a:t>
            </a:r>
            <a:r>
              <a:rPr lang="en-US" b="1" dirty="0">
                <a:solidFill>
                  <a:srgbClr val="B3FE63"/>
                </a:solidFill>
                <a:effectLst/>
              </a:rPr>
              <a:t>(#5)</a:t>
            </a:r>
          </a:p>
          <a:p>
            <a:pPr lvl="1"/>
            <a:r>
              <a:rPr lang="en-US" sz="2000" dirty="0">
                <a:effectLst/>
              </a:rPr>
              <a:t>Morsani College of Medicine and Heart Health Institute.................. 4,500,000</a:t>
            </a:r>
          </a:p>
        </p:txBody>
      </p:sp>
    </p:spTree>
    <p:extLst>
      <p:ext uri="{BB962C8B-B14F-4D97-AF65-F5344CB8AC3E}">
        <p14:creationId xmlns:p14="http://schemas.microsoft.com/office/powerpoint/2010/main" val="1233805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1009934"/>
          </a:xfrm>
        </p:spPr>
        <p:txBody>
          <a:bodyPr/>
          <a:lstStyle/>
          <a:p>
            <a:r>
              <a:rPr lang="en-US" sz="4800" b="1" dirty="0">
                <a:solidFill>
                  <a:schemeClr val="accent4">
                    <a:lumMod val="10000"/>
                  </a:schemeClr>
                </a:solidFill>
              </a:rPr>
              <a:t>PECO: </a:t>
            </a:r>
            <a:r>
              <a:rPr lang="en-US" sz="4800" b="1" dirty="0">
                <a:solidFill>
                  <a:srgbClr val="FF0000"/>
                </a:solidFill>
              </a:rPr>
              <a:t>7 “NO”</a:t>
            </a:r>
          </a:p>
        </p:txBody>
      </p:sp>
      <p:sp>
        <p:nvSpPr>
          <p:cNvPr id="3" name="Content Placeholder 2"/>
          <p:cNvSpPr>
            <a:spLocks noGrp="1"/>
          </p:cNvSpPr>
          <p:nvPr>
            <p:ph idx="1"/>
          </p:nvPr>
        </p:nvSpPr>
        <p:spPr>
          <a:xfrm>
            <a:off x="136477" y="1009936"/>
            <a:ext cx="11955439" cy="5848064"/>
          </a:xfrm>
        </p:spPr>
        <p:txBody>
          <a:bodyPr/>
          <a:lstStyle/>
          <a:p>
            <a:pPr>
              <a:lnSpc>
                <a:spcPct val="150000"/>
              </a:lnSpc>
            </a:pPr>
            <a:r>
              <a:rPr lang="en-US" b="1" dirty="0">
                <a:effectLst/>
              </a:rPr>
              <a:t>UNIVERSITY OF WEST FLORIDA </a:t>
            </a:r>
            <a:r>
              <a:rPr lang="en-US" b="1" dirty="0">
                <a:solidFill>
                  <a:srgbClr val="FFFF00"/>
                </a:solidFill>
                <a:effectLst/>
              </a:rPr>
              <a:t>(#3)</a:t>
            </a:r>
          </a:p>
          <a:p>
            <a:pPr>
              <a:lnSpc>
                <a:spcPct val="150000"/>
              </a:lnSpc>
            </a:pPr>
            <a:r>
              <a:rPr lang="en-US" b="1" dirty="0">
                <a:effectLst/>
              </a:rPr>
              <a:t>FLORIDA A&amp;M UNIVERSITY </a:t>
            </a:r>
            <a:r>
              <a:rPr lang="en-US" b="1" dirty="0">
                <a:solidFill>
                  <a:srgbClr val="FFFF00"/>
                </a:solidFill>
                <a:effectLst/>
              </a:rPr>
              <a:t>(#4; #10)</a:t>
            </a:r>
          </a:p>
          <a:p>
            <a:pPr>
              <a:lnSpc>
                <a:spcPct val="150000"/>
              </a:lnSpc>
            </a:pPr>
            <a:r>
              <a:rPr lang="en-US" b="1" dirty="0">
                <a:effectLst/>
              </a:rPr>
              <a:t>FLORIDA ATLANTIC UNIVERSITY </a:t>
            </a:r>
            <a:r>
              <a:rPr lang="en-US" b="1" dirty="0">
                <a:solidFill>
                  <a:srgbClr val="FFFF00"/>
                </a:solidFill>
                <a:effectLst/>
              </a:rPr>
              <a:t>(#7)</a:t>
            </a:r>
          </a:p>
          <a:p>
            <a:pPr>
              <a:lnSpc>
                <a:spcPct val="150000"/>
              </a:lnSpc>
            </a:pPr>
            <a:r>
              <a:rPr lang="en-US" b="1" dirty="0">
                <a:effectLst/>
              </a:rPr>
              <a:t>FLORIDA POLYTECHNIC UNIVERSITY </a:t>
            </a:r>
            <a:r>
              <a:rPr lang="en-US" b="1" dirty="0">
                <a:solidFill>
                  <a:srgbClr val="FFFF00"/>
                </a:solidFill>
                <a:effectLst/>
              </a:rPr>
              <a:t>(#8)</a:t>
            </a:r>
          </a:p>
          <a:p>
            <a:pPr>
              <a:lnSpc>
                <a:spcPct val="150000"/>
              </a:lnSpc>
            </a:pPr>
            <a:r>
              <a:rPr lang="en-US" b="1" dirty="0">
                <a:effectLst/>
              </a:rPr>
              <a:t>UNIVERSITY OF NORTH FLORIDA </a:t>
            </a:r>
            <a:r>
              <a:rPr lang="en-US" b="1" dirty="0">
                <a:solidFill>
                  <a:srgbClr val="FFFF00"/>
                </a:solidFill>
                <a:effectLst/>
              </a:rPr>
              <a:t>(#9)</a:t>
            </a:r>
          </a:p>
          <a:p>
            <a:pPr>
              <a:lnSpc>
                <a:spcPct val="150000"/>
              </a:lnSpc>
            </a:pPr>
            <a:r>
              <a:rPr lang="en-US" b="1" dirty="0">
                <a:effectLst/>
              </a:rPr>
              <a:t>NEW COLLEGE OF FLORIDA </a:t>
            </a:r>
            <a:r>
              <a:rPr lang="en-US" b="1" dirty="0">
                <a:solidFill>
                  <a:srgbClr val="FFFF00"/>
                </a:solidFill>
                <a:effectLst/>
              </a:rPr>
              <a:t>(#11)</a:t>
            </a:r>
          </a:p>
          <a:p>
            <a:pPr>
              <a:lnSpc>
                <a:spcPct val="150000"/>
              </a:lnSpc>
            </a:pPr>
            <a:r>
              <a:rPr lang="en-US" b="1" dirty="0">
                <a:effectLst/>
              </a:rPr>
              <a:t>UNIVERSITY OF CENTRAL FLORIDA </a:t>
            </a:r>
            <a:r>
              <a:rPr lang="en-US" b="1" dirty="0">
                <a:solidFill>
                  <a:srgbClr val="FFFF00"/>
                </a:solidFill>
                <a:effectLst/>
              </a:rPr>
              <a:t>(#19)</a:t>
            </a:r>
            <a:endParaRPr lang="en-US" sz="2000" b="1" dirty="0">
              <a:solidFill>
                <a:srgbClr val="FFFF00"/>
              </a:solidFill>
              <a:effectLst/>
            </a:endParaRPr>
          </a:p>
          <a:p>
            <a:pPr>
              <a:lnSpc>
                <a:spcPct val="150000"/>
              </a:lnSpc>
            </a:pPr>
            <a:endParaRPr lang="en-US" b="1" dirty="0">
              <a:effectLst/>
            </a:endParaRPr>
          </a:p>
        </p:txBody>
      </p:sp>
    </p:spTree>
    <p:extLst>
      <p:ext uri="{BB962C8B-B14F-4D97-AF65-F5344CB8AC3E}">
        <p14:creationId xmlns:p14="http://schemas.microsoft.com/office/powerpoint/2010/main" val="1548506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853" y="119922"/>
            <a:ext cx="11722308" cy="1663908"/>
          </a:xfrm>
        </p:spPr>
        <p:txBody>
          <a:bodyPr>
            <a:normAutofit/>
          </a:bodyPr>
          <a:lstStyle/>
          <a:p>
            <a:pPr algn="ctr"/>
            <a:r>
              <a:rPr lang="en-US" sz="4400" b="1" dirty="0">
                <a:latin typeface="Georgia" charset="0"/>
                <a:ea typeface="Georgia" charset="0"/>
                <a:cs typeface="Georgia" charset="0"/>
              </a:rPr>
              <a:t>Other Capital </a:t>
            </a:r>
            <a:r>
              <a:rPr lang="en-US" b="1" dirty="0">
                <a:latin typeface="Georgia" charset="0"/>
                <a:ea typeface="Georgia" charset="0"/>
                <a:cs typeface="Georgia" charset="0"/>
              </a:rPr>
              <a:t>F</a:t>
            </a:r>
            <a:r>
              <a:rPr lang="en-US" sz="4400" b="1" dirty="0">
                <a:latin typeface="Georgia" charset="0"/>
                <a:ea typeface="Georgia" charset="0"/>
                <a:cs typeface="Georgia" charset="0"/>
              </a:rPr>
              <a:t>unding </a:t>
            </a:r>
            <a:r>
              <a:rPr lang="en-US" b="1" dirty="0">
                <a:latin typeface="Georgia" charset="0"/>
                <a:ea typeface="Georgia" charset="0"/>
                <a:cs typeface="Georgia" charset="0"/>
              </a:rPr>
              <a:t>I</a:t>
            </a:r>
            <a:r>
              <a:rPr lang="en-US" sz="4400" b="1" dirty="0">
                <a:latin typeface="Georgia" charset="0"/>
                <a:ea typeface="Georgia" charset="0"/>
                <a:cs typeface="Georgia" charset="0"/>
              </a:rPr>
              <a:t>ssues</a:t>
            </a:r>
          </a:p>
        </p:txBody>
      </p:sp>
      <p:sp>
        <p:nvSpPr>
          <p:cNvPr id="3" name="Content Placeholder 2"/>
          <p:cNvSpPr>
            <a:spLocks noGrp="1"/>
          </p:cNvSpPr>
          <p:nvPr>
            <p:ph idx="1"/>
          </p:nvPr>
        </p:nvSpPr>
        <p:spPr>
          <a:xfrm>
            <a:off x="224853" y="1939158"/>
            <a:ext cx="11722308" cy="4671503"/>
          </a:xfrm>
        </p:spPr>
        <p:txBody>
          <a:bodyPr>
            <a:normAutofit/>
          </a:bodyPr>
          <a:lstStyle/>
          <a:p>
            <a:r>
              <a:rPr lang="en-US" sz="4000" b="1" dirty="0">
                <a:solidFill>
                  <a:srgbClr val="C9FF44"/>
                </a:solidFill>
                <a:latin typeface="Georgia" charset="0"/>
                <a:ea typeface="Georgia" charset="0"/>
                <a:cs typeface="Georgia" charset="0"/>
              </a:rPr>
              <a:t>SUS Maintenance Funding: $ 47.2 Million</a:t>
            </a:r>
          </a:p>
          <a:p>
            <a:r>
              <a:rPr lang="en-US" sz="4000" b="1" dirty="0">
                <a:solidFill>
                  <a:srgbClr val="FFFF00"/>
                </a:solidFill>
                <a:latin typeface="Georgia" charset="0"/>
                <a:ea typeface="Georgia" charset="0"/>
                <a:cs typeface="Georgia" charset="0"/>
              </a:rPr>
              <a:t>CITF Funding: No Bonding</a:t>
            </a:r>
          </a:p>
          <a:p>
            <a:pPr marL="457200" lvl="1" indent="0">
              <a:buNone/>
            </a:pPr>
            <a:r>
              <a:rPr lang="en-US" sz="4000" b="1" dirty="0">
                <a:solidFill>
                  <a:srgbClr val="FFFF00"/>
                </a:solidFill>
                <a:latin typeface="Georgia" charset="0"/>
                <a:ea typeface="Georgia" charset="0"/>
                <a:cs typeface="Georgia" charset="0"/>
              </a:rPr>
              <a:t>Universities Get Cash Back </a:t>
            </a:r>
          </a:p>
          <a:p>
            <a:r>
              <a:rPr lang="en-US" sz="4000" b="1" dirty="0">
                <a:latin typeface="Georgia" charset="0"/>
                <a:ea typeface="Georgia" charset="0"/>
                <a:cs typeface="Georgia" charset="0"/>
              </a:rPr>
              <a:t>No PO&amp;M Funding for New Space </a:t>
            </a:r>
          </a:p>
          <a:p>
            <a:pPr marL="457200" lvl="1" indent="0">
              <a:buNone/>
            </a:pPr>
            <a:r>
              <a:rPr lang="en-US" sz="4000" b="1" dirty="0">
                <a:latin typeface="Georgia" charset="0"/>
                <a:ea typeface="Georgia" charset="0"/>
                <a:cs typeface="Georgia" charset="0"/>
              </a:rPr>
              <a:t>(3</a:t>
            </a:r>
            <a:r>
              <a:rPr lang="en-US" sz="4000" b="1" baseline="30000" dirty="0">
                <a:latin typeface="Georgia" charset="0"/>
                <a:ea typeface="Georgia" charset="0"/>
                <a:cs typeface="Georgia" charset="0"/>
              </a:rPr>
              <a:t>rd</a:t>
            </a:r>
            <a:r>
              <a:rPr lang="en-US" sz="4000" b="1" dirty="0">
                <a:latin typeface="Georgia" charset="0"/>
                <a:ea typeface="Georgia" charset="0"/>
                <a:cs typeface="Georgia" charset="0"/>
              </a:rPr>
              <a:t> Year in a Row!)</a:t>
            </a:r>
          </a:p>
        </p:txBody>
      </p:sp>
    </p:spTree>
    <p:extLst>
      <p:ext uri="{BB962C8B-B14F-4D97-AF65-F5344CB8AC3E}">
        <p14:creationId xmlns:p14="http://schemas.microsoft.com/office/powerpoint/2010/main" val="2845817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538" y="179613"/>
            <a:ext cx="11766884" cy="1257301"/>
          </a:xfrm>
        </p:spPr>
        <p:txBody>
          <a:bodyPr/>
          <a:lstStyle/>
          <a:p>
            <a:r>
              <a:rPr lang="en-US" b="1" dirty="0">
                <a:solidFill>
                  <a:srgbClr val="FFFF00"/>
                </a:solidFill>
                <a:latin typeface="Calisto MT" charset="0"/>
                <a:ea typeface="Calisto MT" charset="0"/>
                <a:cs typeface="Calisto MT" charset="0"/>
              </a:rPr>
              <a:t>FLORIDA EXCELLENCE IN HIGHER ED ACT OF 2018</a:t>
            </a:r>
            <a:endParaRPr lang="en-US" b="1" dirty="0">
              <a:latin typeface="Calisto MT" charset="0"/>
              <a:ea typeface="Calisto MT" charset="0"/>
              <a:cs typeface="Calisto MT" charset="0"/>
            </a:endParaRPr>
          </a:p>
        </p:txBody>
      </p:sp>
      <p:sp>
        <p:nvSpPr>
          <p:cNvPr id="3" name="Content Placeholder 2"/>
          <p:cNvSpPr>
            <a:spLocks noGrp="1"/>
          </p:cNvSpPr>
          <p:nvPr>
            <p:ph idx="1"/>
          </p:nvPr>
        </p:nvSpPr>
        <p:spPr>
          <a:xfrm>
            <a:off x="204537" y="1600200"/>
            <a:ext cx="11766884" cy="4686300"/>
          </a:xfrm>
        </p:spPr>
        <p:txBody>
          <a:bodyPr>
            <a:normAutofit/>
          </a:bodyPr>
          <a:lstStyle/>
          <a:p>
            <a:r>
              <a:rPr lang="en-US" sz="4800" b="1" dirty="0">
                <a:solidFill>
                  <a:srgbClr val="B3FE63"/>
                </a:solidFill>
                <a:latin typeface="Calisto MT" charset="0"/>
                <a:ea typeface="Calisto MT" charset="0"/>
                <a:cs typeface="Calisto MT" charset="0"/>
              </a:rPr>
              <a:t>World Class Faculty &amp; Scholar Program</a:t>
            </a:r>
          </a:p>
          <a:p>
            <a:r>
              <a:rPr lang="en-US" sz="4800" b="1" dirty="0">
                <a:solidFill>
                  <a:srgbClr val="B3FE63"/>
                </a:solidFill>
                <a:latin typeface="Calisto MT" charset="0"/>
                <a:ea typeface="Calisto MT" charset="0"/>
                <a:cs typeface="Calisto MT" charset="0"/>
              </a:rPr>
              <a:t>SUS Graduate &amp; Professional Degree Excellence Program</a:t>
            </a:r>
          </a:p>
          <a:p>
            <a:pPr lvl="1"/>
            <a:r>
              <a:rPr lang="en-US" sz="4800" b="1" dirty="0">
                <a:solidFill>
                  <a:srgbClr val="FFFF00"/>
                </a:solidFill>
                <a:latin typeface="Calisto MT" charset="0"/>
                <a:ea typeface="Calisto MT" charset="0"/>
                <a:cs typeface="Calisto MT" charset="0"/>
              </a:rPr>
              <a:t>March 15, 2019</a:t>
            </a:r>
          </a:p>
          <a:p>
            <a:pPr marL="457200" lvl="1" indent="0">
              <a:buNone/>
            </a:pPr>
            <a:endParaRPr lang="en-US" b="1" dirty="0">
              <a:effectLst/>
              <a:latin typeface="Calisto MT" charset="0"/>
              <a:ea typeface="Calisto MT" charset="0"/>
              <a:cs typeface="Calisto MT" charset="0"/>
            </a:endParaRPr>
          </a:p>
          <a:p>
            <a:pPr lvl="1"/>
            <a:endParaRPr lang="en-US" b="1" dirty="0">
              <a:effectLst/>
              <a:latin typeface="Calisto MT" charset="0"/>
              <a:ea typeface="Calisto MT" charset="0"/>
              <a:cs typeface="Calisto MT" charset="0"/>
            </a:endParaRPr>
          </a:p>
          <a:p>
            <a:endParaRPr lang="en-US" b="1" dirty="0">
              <a:latin typeface="Calisto MT" charset="0"/>
              <a:ea typeface="Calisto MT" charset="0"/>
              <a:cs typeface="Calisto MT" charset="0"/>
            </a:endParaRPr>
          </a:p>
        </p:txBody>
      </p:sp>
    </p:spTree>
    <p:extLst>
      <p:ext uri="{BB962C8B-B14F-4D97-AF65-F5344CB8AC3E}">
        <p14:creationId xmlns:p14="http://schemas.microsoft.com/office/powerpoint/2010/main" val="2227528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54B13A-5C3C-F749-A819-6C7D2B6B6C40}"/>
              </a:ext>
            </a:extLst>
          </p:cNvPr>
          <p:cNvPicPr>
            <a:picLocks noChangeAspect="1"/>
          </p:cNvPicPr>
          <p:nvPr/>
        </p:nvPicPr>
        <p:blipFill rotWithShape="1">
          <a:blip r:embed="rId3"/>
          <a:srcRect l="1072" t="1904" r="-1072" b="8810"/>
          <a:stretch/>
        </p:blipFill>
        <p:spPr>
          <a:xfrm>
            <a:off x="734786" y="0"/>
            <a:ext cx="10923814" cy="6777728"/>
          </a:xfrm>
          <a:prstGeom prst="rect">
            <a:avLst/>
          </a:prstGeom>
        </p:spPr>
      </p:pic>
    </p:spTree>
    <p:extLst>
      <p:ext uri="{BB962C8B-B14F-4D97-AF65-F5344CB8AC3E}">
        <p14:creationId xmlns:p14="http://schemas.microsoft.com/office/powerpoint/2010/main" val="1273300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345182" y="688427"/>
            <a:ext cx="11201400" cy="1456267"/>
          </a:xfrm>
        </p:spPr>
        <p:txBody>
          <a:bodyPr>
            <a:normAutofit/>
          </a:bodyPr>
          <a:lstStyle/>
          <a:p>
            <a:pPr algn="ctr"/>
            <a:r>
              <a:rPr lang="en-US" altLang="en-US" sz="5400" b="1" dirty="0">
                <a:latin typeface="Calisto MT" charset="0"/>
                <a:ea typeface="Calisto MT" charset="0"/>
                <a:cs typeface="Calisto MT" charset="0"/>
              </a:rPr>
              <a:t>FL’s Legislative Session</a:t>
            </a:r>
          </a:p>
        </p:txBody>
      </p:sp>
      <p:sp>
        <p:nvSpPr>
          <p:cNvPr id="53250" name="Content Placeholder 2"/>
          <p:cNvSpPr>
            <a:spLocks noGrp="1"/>
          </p:cNvSpPr>
          <p:nvPr>
            <p:ph idx="1"/>
          </p:nvPr>
        </p:nvSpPr>
        <p:spPr>
          <a:xfrm>
            <a:off x="977462" y="1734206"/>
            <a:ext cx="10405241" cy="4742793"/>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en-US" sz="6600" b="1" dirty="0">
                <a:solidFill>
                  <a:srgbClr val="FFFF00"/>
                </a:solidFill>
                <a:ea typeface="ＭＳ Ｐゴシック" charset="-128"/>
              </a:rPr>
              <a:t>60-Day Session</a:t>
            </a:r>
          </a:p>
          <a:p>
            <a:pPr marL="0" marR="0" lvl="0" indent="0" defTabSz="914400" eaLnBrk="1" fontAlgn="auto" latinLnBrk="0" hangingPunct="1">
              <a:lnSpc>
                <a:spcPct val="100000"/>
              </a:lnSpc>
              <a:spcBef>
                <a:spcPts val="0"/>
              </a:spcBef>
              <a:spcAft>
                <a:spcPts val="0"/>
              </a:spcAft>
              <a:buClrTx/>
              <a:buSzTx/>
              <a:buFontTx/>
              <a:buNone/>
              <a:tabLst/>
              <a:defRPr/>
            </a:pPr>
            <a:r>
              <a:rPr lang="en-US" altLang="en-US" sz="6600" b="1" dirty="0">
                <a:solidFill>
                  <a:srgbClr val="FFFF00"/>
                </a:solidFill>
                <a:ea typeface="ＭＳ Ｐゴシック" charset="-128"/>
              </a:rPr>
              <a:t>In the FL Constitution</a:t>
            </a:r>
          </a:p>
          <a:p>
            <a:pPr defTabSz="914400">
              <a:spcAft>
                <a:spcPts val="0"/>
              </a:spcAft>
              <a:buClrTx/>
              <a:buSzTx/>
            </a:pPr>
            <a:r>
              <a:rPr lang="en-US" altLang="en-US" sz="6600" b="1" dirty="0">
                <a:solidFill>
                  <a:srgbClr val="FFFF00"/>
                </a:solidFill>
                <a:ea typeface="ＭＳ Ｐゴシック" charset="-128"/>
              </a:rPr>
              <a:t>Odd vs. Even Years</a:t>
            </a:r>
          </a:p>
          <a:p>
            <a:pPr defTabSz="914400">
              <a:spcAft>
                <a:spcPts val="0"/>
              </a:spcAft>
              <a:buClrTx/>
              <a:buSzTx/>
            </a:pPr>
            <a:r>
              <a:rPr lang="en-US" altLang="en-US" sz="6600" b="1" dirty="0">
                <a:solidFill>
                  <a:srgbClr val="FFFF00"/>
                </a:solidFill>
                <a:ea typeface="ＭＳ Ｐゴシック" charset="-128"/>
              </a:rPr>
              <a:t>Balanced Budget</a:t>
            </a:r>
          </a:p>
        </p:txBody>
      </p:sp>
    </p:spTree>
    <p:extLst>
      <p:ext uri="{BB962C8B-B14F-4D97-AF65-F5344CB8AC3E}">
        <p14:creationId xmlns:p14="http://schemas.microsoft.com/office/powerpoint/2010/main" val="8851661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5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25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782052"/>
          </a:xfrm>
        </p:spPr>
        <p:txBody>
          <a:bodyPr/>
          <a:lstStyle/>
          <a:p>
            <a:r>
              <a:rPr lang="en-US" sz="4000" b="1" dirty="0">
                <a:solidFill>
                  <a:srgbClr val="FFFF00"/>
                </a:solidFill>
                <a:latin typeface="Calisto MT" charset="0"/>
                <a:ea typeface="Calisto MT" charset="0"/>
                <a:cs typeface="Calisto MT" charset="0"/>
              </a:rPr>
              <a:t>FL EXCELLENCE IN HIGHER ED ACT OF 2018</a:t>
            </a:r>
          </a:p>
        </p:txBody>
      </p:sp>
      <p:sp>
        <p:nvSpPr>
          <p:cNvPr id="3" name="Content Placeholder 2"/>
          <p:cNvSpPr>
            <a:spLocks noGrp="1"/>
          </p:cNvSpPr>
          <p:nvPr>
            <p:ph idx="1"/>
          </p:nvPr>
        </p:nvSpPr>
        <p:spPr>
          <a:xfrm>
            <a:off x="204537" y="782053"/>
            <a:ext cx="11766884" cy="5979693"/>
          </a:xfrm>
        </p:spPr>
        <p:txBody>
          <a:bodyPr>
            <a:normAutofit/>
          </a:bodyPr>
          <a:lstStyle/>
          <a:p>
            <a:r>
              <a:rPr lang="en-US" sz="4800" b="1" dirty="0">
                <a:solidFill>
                  <a:srgbClr val="FF0000"/>
                </a:solidFill>
                <a:latin typeface="Calisto MT" charset="0"/>
                <a:ea typeface="Calisto MT" charset="0"/>
                <a:cs typeface="Calisto MT" charset="0"/>
              </a:rPr>
              <a:t>Block Tuition – out </a:t>
            </a:r>
          </a:p>
          <a:p>
            <a:r>
              <a:rPr lang="en-US" sz="4800" b="1" dirty="0">
                <a:solidFill>
                  <a:srgbClr val="B3FE63"/>
                </a:solidFill>
                <a:latin typeface="Calisto MT" charset="0"/>
                <a:ea typeface="Calisto MT" charset="0"/>
                <a:cs typeface="Calisto MT" charset="0"/>
              </a:rPr>
              <a:t>Comprehensive Plan by June 1</a:t>
            </a:r>
            <a:r>
              <a:rPr lang="en-US" sz="4800" b="1" baseline="30000" dirty="0">
                <a:solidFill>
                  <a:srgbClr val="B3FE63"/>
                </a:solidFill>
                <a:latin typeface="Calisto MT" charset="0"/>
                <a:ea typeface="Calisto MT" charset="0"/>
                <a:cs typeface="Calisto MT" charset="0"/>
              </a:rPr>
              <a:t>st</a:t>
            </a:r>
            <a:r>
              <a:rPr lang="en-US" sz="4800" b="1" dirty="0">
                <a:solidFill>
                  <a:srgbClr val="B3FE63"/>
                </a:solidFill>
                <a:latin typeface="Calisto MT" charset="0"/>
                <a:ea typeface="Calisto MT" charset="0"/>
                <a:cs typeface="Calisto MT" charset="0"/>
              </a:rPr>
              <a:t> </a:t>
            </a:r>
          </a:p>
          <a:p>
            <a:r>
              <a:rPr lang="en-US" sz="4800" b="1" dirty="0">
                <a:solidFill>
                  <a:srgbClr val="B3FE63"/>
                </a:solidFill>
                <a:latin typeface="Calisto MT" charset="0"/>
                <a:ea typeface="Calisto MT" charset="0"/>
                <a:cs typeface="Calisto MT" charset="0"/>
              </a:rPr>
              <a:t>Performance Funding Model Changes</a:t>
            </a:r>
          </a:p>
          <a:p>
            <a:pPr lvl="1"/>
            <a:r>
              <a:rPr lang="en-US" sz="4800" b="1" dirty="0">
                <a:latin typeface="Calisto MT" charset="0"/>
                <a:ea typeface="Calisto MT" charset="0"/>
                <a:cs typeface="Calisto MT" charset="0"/>
              </a:rPr>
              <a:t>Graduation Rate</a:t>
            </a:r>
          </a:p>
          <a:p>
            <a:pPr lvl="1"/>
            <a:r>
              <a:rPr lang="en-US" sz="4800" b="1" dirty="0">
                <a:latin typeface="Calisto MT" charset="0"/>
                <a:ea typeface="Calisto MT" charset="0"/>
                <a:cs typeface="Calisto MT" charset="0"/>
              </a:rPr>
              <a:t>Access Rate</a:t>
            </a:r>
          </a:p>
          <a:p>
            <a:pPr lvl="1"/>
            <a:r>
              <a:rPr lang="en-US" sz="4800" b="1" dirty="0">
                <a:latin typeface="Calisto MT" charset="0"/>
                <a:ea typeface="Calisto MT" charset="0"/>
                <a:cs typeface="Calisto MT" charset="0"/>
              </a:rPr>
              <a:t>Performance Funding Model 2.0</a:t>
            </a:r>
          </a:p>
          <a:p>
            <a:pPr marL="0" indent="0">
              <a:buNone/>
            </a:pPr>
            <a:endParaRPr lang="en-US" b="1" dirty="0">
              <a:solidFill>
                <a:srgbClr val="B3FE63"/>
              </a:solidFill>
              <a:effectLst/>
              <a:latin typeface="Calisto MT" charset="0"/>
              <a:ea typeface="Calisto MT" charset="0"/>
              <a:cs typeface="Calisto MT" charset="0"/>
            </a:endParaRPr>
          </a:p>
          <a:p>
            <a:pPr lvl="1"/>
            <a:endParaRPr lang="en-US" b="1" dirty="0">
              <a:solidFill>
                <a:srgbClr val="B3FE63"/>
              </a:solidFill>
              <a:effectLst/>
              <a:latin typeface="Calisto MT" charset="0"/>
              <a:ea typeface="Calisto MT" charset="0"/>
              <a:cs typeface="Calisto MT" charset="0"/>
            </a:endParaRPr>
          </a:p>
          <a:p>
            <a:pPr marL="457200" lvl="1" indent="0">
              <a:buNone/>
            </a:pPr>
            <a:endParaRPr lang="en-US" b="1" dirty="0">
              <a:effectLst/>
              <a:latin typeface="Calisto MT" charset="0"/>
              <a:ea typeface="Calisto MT" charset="0"/>
              <a:cs typeface="Calisto MT" charset="0"/>
            </a:endParaRPr>
          </a:p>
          <a:p>
            <a:pPr lvl="1"/>
            <a:endParaRPr lang="en-US" b="1" dirty="0">
              <a:effectLst/>
              <a:latin typeface="Calisto MT" charset="0"/>
              <a:ea typeface="Calisto MT" charset="0"/>
              <a:cs typeface="Calisto MT" charset="0"/>
            </a:endParaRPr>
          </a:p>
          <a:p>
            <a:endParaRPr lang="en-US" b="1" dirty="0">
              <a:latin typeface="Calisto MT" charset="0"/>
              <a:ea typeface="Calisto MT" charset="0"/>
              <a:cs typeface="Calisto MT" charset="0"/>
            </a:endParaRPr>
          </a:p>
        </p:txBody>
      </p:sp>
    </p:spTree>
    <p:extLst>
      <p:ext uri="{BB962C8B-B14F-4D97-AF65-F5344CB8AC3E}">
        <p14:creationId xmlns:p14="http://schemas.microsoft.com/office/powerpoint/2010/main" val="3080036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C78BD9-5B29-2A4E-AF29-85BC4290F991}"/>
              </a:ext>
            </a:extLst>
          </p:cNvPr>
          <p:cNvPicPr>
            <a:picLocks noChangeAspect="1"/>
          </p:cNvPicPr>
          <p:nvPr/>
        </p:nvPicPr>
        <p:blipFill>
          <a:blip r:embed="rId3"/>
          <a:stretch>
            <a:fillRect/>
          </a:stretch>
        </p:blipFill>
        <p:spPr>
          <a:xfrm>
            <a:off x="1811706" y="955345"/>
            <a:ext cx="9096720" cy="5114378"/>
          </a:xfrm>
          <a:prstGeom prst="rect">
            <a:avLst/>
          </a:prstGeom>
        </p:spPr>
      </p:pic>
    </p:spTree>
    <p:extLst>
      <p:ext uri="{BB962C8B-B14F-4D97-AF65-F5344CB8AC3E}">
        <p14:creationId xmlns:p14="http://schemas.microsoft.com/office/powerpoint/2010/main" val="35615962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537" y="146957"/>
            <a:ext cx="11766884" cy="1583872"/>
          </a:xfrm>
        </p:spPr>
        <p:txBody>
          <a:bodyPr/>
          <a:lstStyle/>
          <a:p>
            <a:r>
              <a:rPr lang="en-US" b="1" dirty="0">
                <a:solidFill>
                  <a:srgbClr val="FFFF00"/>
                </a:solidFill>
                <a:latin typeface="Calisto MT" charset="0"/>
                <a:ea typeface="Calisto MT" charset="0"/>
                <a:cs typeface="Calisto MT" charset="0"/>
              </a:rPr>
              <a:t>FLORIDA EXCELLENCE IN HIGHER ED ACT OF 2018</a:t>
            </a:r>
            <a:endParaRPr lang="en-US" b="1" dirty="0">
              <a:latin typeface="Calisto MT" charset="0"/>
              <a:ea typeface="Calisto MT" charset="0"/>
              <a:cs typeface="Calisto MT" charset="0"/>
            </a:endParaRPr>
          </a:p>
        </p:txBody>
      </p:sp>
      <p:sp>
        <p:nvSpPr>
          <p:cNvPr id="3" name="Content Placeholder 2"/>
          <p:cNvSpPr>
            <a:spLocks noGrp="1"/>
          </p:cNvSpPr>
          <p:nvPr>
            <p:ph idx="1"/>
          </p:nvPr>
        </p:nvSpPr>
        <p:spPr>
          <a:xfrm>
            <a:off x="204537" y="1616529"/>
            <a:ext cx="11766884" cy="5145217"/>
          </a:xfrm>
        </p:spPr>
        <p:txBody>
          <a:bodyPr>
            <a:normAutofit lnSpcReduction="10000"/>
          </a:bodyPr>
          <a:lstStyle/>
          <a:p>
            <a:r>
              <a:rPr lang="en-US" sz="4400" b="1" dirty="0">
                <a:solidFill>
                  <a:srgbClr val="B3FE63"/>
                </a:solidFill>
                <a:effectLst/>
                <a:latin typeface="Calisto MT" charset="0"/>
                <a:ea typeface="Calisto MT" charset="0"/>
                <a:cs typeface="Calisto MT" charset="0"/>
              </a:rPr>
              <a:t>Changes to Preeminence Metrics</a:t>
            </a:r>
          </a:p>
          <a:p>
            <a:pPr lvl="1"/>
            <a:r>
              <a:rPr lang="en-US" sz="4000" b="1" dirty="0">
                <a:effectLst/>
                <a:latin typeface="Calisto MT" charset="0"/>
                <a:ea typeface="Calisto MT" charset="0"/>
                <a:cs typeface="Calisto MT" charset="0"/>
              </a:rPr>
              <a:t>4-year Graduation Rate at 60% or Higher</a:t>
            </a:r>
          </a:p>
          <a:p>
            <a:pPr lvl="1"/>
            <a:endParaRPr lang="en-US" sz="4000" b="1" dirty="0">
              <a:solidFill>
                <a:srgbClr val="B3FE63"/>
              </a:solidFill>
              <a:effectLst/>
              <a:latin typeface="Calisto MT" charset="0"/>
              <a:ea typeface="Calisto MT" charset="0"/>
              <a:cs typeface="Calisto MT" charset="0"/>
            </a:endParaRPr>
          </a:p>
          <a:p>
            <a:pPr lvl="1"/>
            <a:r>
              <a:rPr lang="en-US" sz="4000" b="1" dirty="0">
                <a:effectLst/>
                <a:latin typeface="Calisto MT" charset="0"/>
                <a:ea typeface="Calisto MT" charset="0"/>
                <a:cs typeface="Calisto MT" charset="0"/>
              </a:rPr>
              <a:t>Eliminates Unique Course Authority</a:t>
            </a:r>
          </a:p>
          <a:p>
            <a:pPr marL="457200" lvl="1" indent="0">
              <a:buNone/>
            </a:pPr>
            <a:endParaRPr lang="en-US" b="1" dirty="0">
              <a:effectLst/>
              <a:latin typeface="Calisto MT" charset="0"/>
              <a:ea typeface="Calisto MT" charset="0"/>
              <a:cs typeface="Calisto MT" charset="0"/>
            </a:endParaRPr>
          </a:p>
          <a:p>
            <a:pPr lvl="1"/>
            <a:r>
              <a:rPr lang="en-US" sz="4000" b="1" dirty="0">
                <a:effectLst/>
                <a:latin typeface="Calisto MT" charset="0"/>
                <a:ea typeface="Calisto MT" charset="0"/>
                <a:cs typeface="Calisto MT" charset="0"/>
              </a:rPr>
              <a:t>Reduces Funding Award to a Designated Emerging Preeminent University </a:t>
            </a:r>
          </a:p>
          <a:p>
            <a:pPr lvl="2"/>
            <a:r>
              <a:rPr lang="en-US" sz="3600" b="1" dirty="0">
                <a:effectLst/>
                <a:latin typeface="Calisto MT" charset="0"/>
                <a:ea typeface="Calisto MT" charset="0"/>
                <a:cs typeface="Calisto MT" charset="0"/>
              </a:rPr>
              <a:t>Beginning in FY 2018-19</a:t>
            </a:r>
          </a:p>
          <a:p>
            <a:pPr lvl="1"/>
            <a:endParaRPr lang="en-US" b="1" dirty="0">
              <a:effectLst/>
              <a:latin typeface="Calisto MT" charset="0"/>
              <a:ea typeface="Calisto MT" charset="0"/>
              <a:cs typeface="Calisto MT" charset="0"/>
            </a:endParaRPr>
          </a:p>
          <a:p>
            <a:endParaRPr lang="en-US" b="1" dirty="0">
              <a:latin typeface="Calisto MT" charset="0"/>
              <a:ea typeface="Calisto MT" charset="0"/>
              <a:cs typeface="Calisto MT" charset="0"/>
            </a:endParaRPr>
          </a:p>
        </p:txBody>
      </p:sp>
    </p:spTree>
    <p:extLst>
      <p:ext uri="{BB962C8B-B14F-4D97-AF65-F5344CB8AC3E}">
        <p14:creationId xmlns:p14="http://schemas.microsoft.com/office/powerpoint/2010/main" val="6968100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0FB13A-D651-5D41-AE68-A6417CD835B0}"/>
              </a:ext>
            </a:extLst>
          </p:cNvPr>
          <p:cNvPicPr>
            <a:picLocks noChangeAspect="1"/>
          </p:cNvPicPr>
          <p:nvPr/>
        </p:nvPicPr>
        <p:blipFill>
          <a:blip r:embed="rId3"/>
          <a:stretch>
            <a:fillRect/>
          </a:stretch>
        </p:blipFill>
        <p:spPr>
          <a:xfrm>
            <a:off x="2727435" y="773824"/>
            <a:ext cx="6716548" cy="5016850"/>
          </a:xfrm>
          <a:prstGeom prst="rect">
            <a:avLst/>
          </a:prstGeom>
        </p:spPr>
      </p:pic>
    </p:spTree>
    <p:extLst>
      <p:ext uri="{BB962C8B-B14F-4D97-AF65-F5344CB8AC3E}">
        <p14:creationId xmlns:p14="http://schemas.microsoft.com/office/powerpoint/2010/main" val="3125676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537" y="130629"/>
            <a:ext cx="11766884" cy="1289957"/>
          </a:xfrm>
        </p:spPr>
        <p:txBody>
          <a:bodyPr/>
          <a:lstStyle/>
          <a:p>
            <a:r>
              <a:rPr lang="en-US" b="1" dirty="0">
                <a:solidFill>
                  <a:srgbClr val="FFFF00"/>
                </a:solidFill>
                <a:latin typeface="Calisto MT" charset="0"/>
                <a:ea typeface="Calisto MT" charset="0"/>
                <a:cs typeface="Calisto MT" charset="0"/>
              </a:rPr>
              <a:t>FLORIDA EXCELLENCE IN HIGHER ED ACT OF 2018</a:t>
            </a:r>
            <a:endParaRPr lang="en-US" b="1" dirty="0">
              <a:latin typeface="Calisto MT" charset="0"/>
              <a:ea typeface="Calisto MT" charset="0"/>
              <a:cs typeface="Calisto MT" charset="0"/>
            </a:endParaRPr>
          </a:p>
        </p:txBody>
      </p:sp>
      <p:sp>
        <p:nvSpPr>
          <p:cNvPr id="3" name="Content Placeholder 2"/>
          <p:cNvSpPr>
            <a:spLocks noGrp="1"/>
          </p:cNvSpPr>
          <p:nvPr>
            <p:ph idx="1"/>
          </p:nvPr>
        </p:nvSpPr>
        <p:spPr>
          <a:xfrm>
            <a:off x="204537" y="1649186"/>
            <a:ext cx="11987462" cy="5112559"/>
          </a:xfrm>
        </p:spPr>
        <p:txBody>
          <a:bodyPr>
            <a:normAutofit/>
          </a:bodyPr>
          <a:lstStyle/>
          <a:p>
            <a:r>
              <a:rPr lang="en-US" sz="4400" b="1" dirty="0">
                <a:solidFill>
                  <a:srgbClr val="B3FE63"/>
                </a:solidFill>
                <a:latin typeface="Calisto MT" charset="0"/>
                <a:ea typeface="Calisto MT" charset="0"/>
                <a:cs typeface="Calisto MT" charset="0"/>
              </a:rPr>
              <a:t>Benacquisto Scholars</a:t>
            </a:r>
          </a:p>
          <a:p>
            <a:r>
              <a:rPr lang="en-US" sz="4400" b="1" dirty="0">
                <a:solidFill>
                  <a:srgbClr val="B3FE63"/>
                </a:solidFill>
                <a:latin typeface="Calisto MT" charset="0"/>
                <a:ea typeface="Calisto MT" charset="0"/>
                <a:cs typeface="Calisto MT" charset="0"/>
              </a:rPr>
              <a:t>First Generation Matching Grant Program</a:t>
            </a:r>
          </a:p>
          <a:p>
            <a:r>
              <a:rPr lang="en-US" sz="4400" b="1" dirty="0">
                <a:solidFill>
                  <a:srgbClr val="B3FE63"/>
                </a:solidFill>
                <a:latin typeface="Calisto MT" charset="0"/>
                <a:ea typeface="Calisto MT" charset="0"/>
                <a:cs typeface="Calisto MT" charset="0"/>
              </a:rPr>
              <a:t>Bright Futures</a:t>
            </a:r>
          </a:p>
          <a:p>
            <a:pPr lvl="1"/>
            <a:r>
              <a:rPr lang="en-US" sz="4400" b="1" dirty="0">
                <a:latin typeface="Calisto MT" charset="0"/>
                <a:ea typeface="Calisto MT" charset="0"/>
                <a:cs typeface="Calisto MT" charset="0"/>
              </a:rPr>
              <a:t>Award Amounts &amp; Fees Covered</a:t>
            </a:r>
          </a:p>
          <a:p>
            <a:pPr lvl="1"/>
            <a:r>
              <a:rPr lang="en-US" sz="4400" b="1" dirty="0">
                <a:latin typeface="Calisto MT" charset="0"/>
                <a:ea typeface="Calisto MT" charset="0"/>
                <a:cs typeface="Calisto MT" charset="0"/>
              </a:rPr>
              <a:t>Summer Term</a:t>
            </a:r>
          </a:p>
          <a:p>
            <a:endParaRPr lang="en-US" b="1" dirty="0">
              <a:latin typeface="Calisto MT" charset="0"/>
              <a:ea typeface="Calisto MT" charset="0"/>
              <a:cs typeface="Calisto MT" charset="0"/>
            </a:endParaRPr>
          </a:p>
        </p:txBody>
      </p:sp>
    </p:spTree>
    <p:extLst>
      <p:ext uri="{BB962C8B-B14F-4D97-AF65-F5344CB8AC3E}">
        <p14:creationId xmlns:p14="http://schemas.microsoft.com/office/powerpoint/2010/main" val="398767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271" y="163286"/>
            <a:ext cx="11789229" cy="1387928"/>
          </a:xfrm>
        </p:spPr>
        <p:txBody>
          <a:bodyPr/>
          <a:lstStyle/>
          <a:p>
            <a:r>
              <a:rPr lang="en-US" b="1" dirty="0">
                <a:solidFill>
                  <a:srgbClr val="FFFF00"/>
                </a:solidFill>
                <a:latin typeface="Calisto MT" charset="0"/>
                <a:ea typeface="Calisto MT" charset="0"/>
                <a:cs typeface="Calisto MT" charset="0"/>
              </a:rPr>
              <a:t>FLORIDA EXCELLENCE IN HIGHER ED ACT OF 2018</a:t>
            </a:r>
            <a:endParaRPr lang="en-US" b="1" dirty="0">
              <a:latin typeface="Calisto MT" charset="0"/>
              <a:ea typeface="Calisto MT" charset="0"/>
              <a:cs typeface="Calisto MT" charset="0"/>
            </a:endParaRPr>
          </a:p>
        </p:txBody>
      </p:sp>
      <p:sp>
        <p:nvSpPr>
          <p:cNvPr id="3" name="Content Placeholder 2"/>
          <p:cNvSpPr>
            <a:spLocks noGrp="1"/>
          </p:cNvSpPr>
          <p:nvPr>
            <p:ph idx="1"/>
          </p:nvPr>
        </p:nvSpPr>
        <p:spPr>
          <a:xfrm>
            <a:off x="0" y="1665514"/>
            <a:ext cx="12192000" cy="5192486"/>
          </a:xfrm>
        </p:spPr>
        <p:txBody>
          <a:bodyPr>
            <a:noAutofit/>
          </a:bodyPr>
          <a:lstStyle/>
          <a:p>
            <a:r>
              <a:rPr lang="en-US" b="1" dirty="0">
                <a:solidFill>
                  <a:srgbClr val="B3FE63"/>
                </a:solidFill>
                <a:effectLst/>
                <a:latin typeface="Calisto MT" charset="0"/>
                <a:ea typeface="Calisto MT" charset="0"/>
                <a:cs typeface="Calisto MT" charset="0"/>
              </a:rPr>
              <a:t>“Campus Free Expression Act” - </a:t>
            </a:r>
            <a:r>
              <a:rPr lang="en-US" b="1" dirty="0">
                <a:effectLst/>
                <a:latin typeface="Calisto MT" charset="0"/>
                <a:ea typeface="Calisto MT" charset="0"/>
                <a:cs typeface="Calisto MT" charset="0"/>
              </a:rPr>
              <a:t>prohibits public higher education institutions from restricting expressive activities and provides a cause of action for injunctive relief against the institutions (not individuals), including reasonable court costs and attorneys fees, if a person’s expressive rights are violated.</a:t>
            </a:r>
          </a:p>
          <a:p>
            <a:endParaRPr lang="en-US" b="1" dirty="0">
              <a:effectLst/>
              <a:latin typeface="Calisto MT" charset="0"/>
              <a:ea typeface="Calisto MT" charset="0"/>
              <a:cs typeface="Calisto MT" charset="0"/>
            </a:endParaRPr>
          </a:p>
          <a:p>
            <a:r>
              <a:rPr lang="en-US" b="1" dirty="0">
                <a:solidFill>
                  <a:srgbClr val="B3FE63"/>
                </a:solidFill>
                <a:effectLst/>
                <a:latin typeface="Calisto MT" charset="0"/>
                <a:ea typeface="Calisto MT" charset="0"/>
                <a:cs typeface="Calisto MT" charset="0"/>
              </a:rPr>
              <a:t>“Programs of Excellence” - </a:t>
            </a:r>
            <a:r>
              <a:rPr lang="en-US" b="1" dirty="0">
                <a:effectLst/>
                <a:latin typeface="Calisto MT" charset="0"/>
                <a:ea typeface="Calisto MT" charset="0"/>
                <a:cs typeface="Calisto MT" charset="0"/>
              </a:rPr>
              <a:t>BOG </a:t>
            </a:r>
            <a:r>
              <a:rPr lang="en-US" b="1" i="1" dirty="0">
                <a:solidFill>
                  <a:srgbClr val="B3FE63"/>
                </a:solidFill>
                <a:effectLst/>
                <a:latin typeface="Calisto MT" charset="0"/>
                <a:ea typeface="Calisto MT" charset="0"/>
                <a:cs typeface="Calisto MT" charset="0"/>
              </a:rPr>
              <a:t>required</a:t>
            </a:r>
            <a:r>
              <a:rPr lang="en-US" b="1" dirty="0">
                <a:effectLst/>
                <a:latin typeface="Calisto MT" charset="0"/>
                <a:ea typeface="Calisto MT" charset="0"/>
                <a:cs typeface="Calisto MT" charset="0"/>
              </a:rPr>
              <a:t> to set standards &amp; measures; may include undergraduate, graduate, and professional degrees; BOG to make recommendations to the Legislature for enhancing and promoting such programs by </a:t>
            </a:r>
            <a:r>
              <a:rPr lang="en-US" b="1" dirty="0">
                <a:solidFill>
                  <a:srgbClr val="FFFF00"/>
                </a:solidFill>
                <a:effectLst/>
                <a:latin typeface="Calisto MT" charset="0"/>
                <a:ea typeface="Calisto MT" charset="0"/>
                <a:cs typeface="Calisto MT" charset="0"/>
              </a:rPr>
              <a:t>September 1, 2018.</a:t>
            </a:r>
            <a:endParaRPr lang="en-US" b="1" dirty="0">
              <a:effectLst/>
              <a:latin typeface="Calisto MT" charset="0"/>
              <a:ea typeface="Calisto MT" charset="0"/>
              <a:cs typeface="Calisto MT" charset="0"/>
            </a:endParaRPr>
          </a:p>
        </p:txBody>
      </p:sp>
    </p:spTree>
    <p:extLst>
      <p:ext uri="{BB962C8B-B14F-4D97-AF65-F5344CB8AC3E}">
        <p14:creationId xmlns:p14="http://schemas.microsoft.com/office/powerpoint/2010/main" val="28003407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007C-33BA-5C4B-92FA-AF5139C8E5B5}"/>
              </a:ext>
            </a:extLst>
          </p:cNvPr>
          <p:cNvSpPr>
            <a:spLocks noGrp="1"/>
          </p:cNvSpPr>
          <p:nvPr>
            <p:ph type="title"/>
          </p:nvPr>
        </p:nvSpPr>
        <p:spPr>
          <a:xfrm>
            <a:off x="79022" y="114301"/>
            <a:ext cx="12011377" cy="946855"/>
          </a:xfrm>
        </p:spPr>
        <p:txBody>
          <a:bodyPr/>
          <a:lstStyle/>
          <a:p>
            <a:pPr algn="r"/>
            <a:r>
              <a:rPr lang="en-US" sz="3600" b="1" dirty="0">
                <a:solidFill>
                  <a:srgbClr val="B3FE63"/>
                </a:solidFill>
              </a:rPr>
              <a:t>Florida Excellence in Higher Education Act of 2018</a:t>
            </a:r>
          </a:p>
        </p:txBody>
      </p:sp>
      <p:sp>
        <p:nvSpPr>
          <p:cNvPr id="3" name="Content Placeholder 2"/>
          <p:cNvSpPr>
            <a:spLocks noGrp="1"/>
          </p:cNvSpPr>
          <p:nvPr>
            <p:ph idx="1"/>
          </p:nvPr>
        </p:nvSpPr>
        <p:spPr>
          <a:xfrm>
            <a:off x="304799" y="1061156"/>
            <a:ext cx="11548533" cy="5655733"/>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t>Direct Support Organizations:</a:t>
            </a:r>
          </a:p>
          <a:p>
            <a:pPr lvl="1"/>
            <a:r>
              <a:rPr lang="en-US" b="1" dirty="0">
                <a:solidFill>
                  <a:srgbClr val="FFFF00"/>
                </a:solidFill>
                <a:effectLst/>
              </a:rPr>
              <a:t>Prohibits the use of state funds for travel expenses by any state university DSO. DSOs are also prohibited from giving, either directly or indirectly, any gift to a political committee. </a:t>
            </a:r>
          </a:p>
          <a:p>
            <a:pPr lvl="1"/>
            <a:r>
              <a:rPr lang="en-US" b="1" dirty="0">
                <a:solidFill>
                  <a:srgbClr val="FF0000"/>
                </a:solidFill>
                <a:effectLst/>
              </a:rPr>
              <a:t>Confidential records:</a:t>
            </a:r>
            <a:r>
              <a:rPr lang="en-US" dirty="0">
                <a:solidFill>
                  <a:srgbClr val="FF0000"/>
                </a:solidFill>
                <a:effectLst/>
              </a:rPr>
              <a:t> </a:t>
            </a:r>
            <a:r>
              <a:rPr lang="en-US" b="1" dirty="0">
                <a:effectLst/>
              </a:rPr>
              <a:t>any information related to the expenditure of state funds, and any information related to the expenditure of private funds for travel are no longer confidential. </a:t>
            </a:r>
          </a:p>
          <a:p>
            <a:pPr marL="742950" lvl="2" indent="-342900" eaLnBrk="1" fontAlgn="auto" hangingPunct="1">
              <a:spcBef>
                <a:spcPts val="0"/>
              </a:spcBef>
              <a:spcAft>
                <a:spcPts val="0"/>
              </a:spcAft>
              <a:buClrTx/>
            </a:pPr>
            <a:r>
              <a:rPr lang="en-US" sz="2800" b="1" dirty="0">
                <a:solidFill>
                  <a:srgbClr val="FFFF00"/>
                </a:solidFill>
                <a:effectLst/>
              </a:rPr>
              <a:t>UNF Board of Trustees required to establish thresholds for approval of purchases, acquisitions, projects, and issuance of debt.</a:t>
            </a:r>
          </a:p>
          <a:p>
            <a:pPr eaLnBrk="1" fontAlgn="auto" hangingPunct="1">
              <a:spcBef>
                <a:spcPts val="0"/>
              </a:spcBef>
              <a:spcAft>
                <a:spcPts val="0"/>
              </a:spcAft>
              <a:buClrTx/>
              <a:buSzTx/>
            </a:pPr>
            <a:endParaRPr lang="en-US" b="1" dirty="0"/>
          </a:p>
        </p:txBody>
      </p:sp>
    </p:spTree>
    <p:extLst>
      <p:ext uri="{BB962C8B-B14F-4D97-AF65-F5344CB8AC3E}">
        <p14:creationId xmlns:p14="http://schemas.microsoft.com/office/powerpoint/2010/main" val="13052789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007C-33BA-5C4B-92FA-AF5139C8E5B5}"/>
              </a:ext>
            </a:extLst>
          </p:cNvPr>
          <p:cNvSpPr>
            <a:spLocks noGrp="1"/>
          </p:cNvSpPr>
          <p:nvPr>
            <p:ph type="title"/>
          </p:nvPr>
        </p:nvSpPr>
        <p:spPr>
          <a:xfrm>
            <a:off x="79022" y="114301"/>
            <a:ext cx="12011377" cy="946855"/>
          </a:xfrm>
        </p:spPr>
        <p:txBody>
          <a:bodyPr/>
          <a:lstStyle/>
          <a:p>
            <a:pPr algn="r"/>
            <a:r>
              <a:rPr lang="en-US" sz="3600" b="1" dirty="0">
                <a:solidFill>
                  <a:srgbClr val="B3FE63"/>
                </a:solidFill>
              </a:rPr>
              <a:t>Florida Excellence in Higher Education Act of 2018</a:t>
            </a:r>
          </a:p>
        </p:txBody>
      </p:sp>
      <p:sp>
        <p:nvSpPr>
          <p:cNvPr id="3" name="Content Placeholder 2"/>
          <p:cNvSpPr>
            <a:spLocks noGrp="1"/>
          </p:cNvSpPr>
          <p:nvPr>
            <p:ph idx="1"/>
          </p:nvPr>
        </p:nvSpPr>
        <p:spPr>
          <a:xfrm>
            <a:off x="304799" y="1061156"/>
            <a:ext cx="11548533" cy="5655733"/>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t>Direct Support Organizations:</a:t>
            </a:r>
          </a:p>
          <a:p>
            <a:pPr lvl="1"/>
            <a:r>
              <a:rPr lang="en-US" b="1" dirty="0">
                <a:effectLst/>
              </a:rPr>
              <a:t>Chair of the board of trustees to appoint at least one representative to the board of directors and the executive committee of any DSO and the board of trustees shall approve all other appointments. </a:t>
            </a:r>
          </a:p>
          <a:p>
            <a:pPr lvl="1"/>
            <a:r>
              <a:rPr lang="en-US" b="1" dirty="0">
                <a:solidFill>
                  <a:srgbClr val="FFFF00"/>
                </a:solidFill>
                <a:effectLst/>
              </a:rPr>
              <a:t>Personal services for DSOs must comply with requirements for other state employees.</a:t>
            </a:r>
          </a:p>
          <a:p>
            <a:pPr lvl="1"/>
            <a:r>
              <a:rPr lang="en-US" b="1" dirty="0">
                <a:effectLst/>
              </a:rPr>
              <a:t>No later than July 1, 2019, university transfers of any state appropriation to direct-support organizations by a board of trustees may include only funds pledged for capital projects.</a:t>
            </a:r>
          </a:p>
        </p:txBody>
      </p:sp>
    </p:spTree>
    <p:extLst>
      <p:ext uri="{BB962C8B-B14F-4D97-AF65-F5344CB8AC3E}">
        <p14:creationId xmlns:p14="http://schemas.microsoft.com/office/powerpoint/2010/main" val="34925964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62A27A-61DD-B04E-919F-35B59D4CAC7E}"/>
              </a:ext>
            </a:extLst>
          </p:cNvPr>
          <p:cNvSpPr>
            <a:spLocks noGrp="1"/>
          </p:cNvSpPr>
          <p:nvPr>
            <p:ph type="title"/>
          </p:nvPr>
        </p:nvSpPr>
        <p:spPr>
          <a:xfrm flipH="1">
            <a:off x="11934496" y="6306207"/>
            <a:ext cx="45719" cy="378372"/>
          </a:xfrm>
        </p:spPr>
        <p:txBody>
          <a:bodyPr/>
          <a:lstStyle/>
          <a:p>
            <a:endParaRPr lang="en-US" dirty="0"/>
          </a:p>
        </p:txBody>
      </p:sp>
      <p:pic>
        <p:nvPicPr>
          <p:cNvPr id="10" name="Picture Placeholder 9">
            <a:extLst>
              <a:ext uri="{FF2B5EF4-FFF2-40B4-BE49-F238E27FC236}">
                <a16:creationId xmlns:a16="http://schemas.microsoft.com/office/drawing/2014/main" id="{A6EA926E-B3C9-674D-A046-0405883016AC}"/>
              </a:ext>
            </a:extLst>
          </p:cNvPr>
          <p:cNvPicPr>
            <a:picLocks noGrp="1" noChangeAspect="1"/>
          </p:cNvPicPr>
          <p:nvPr>
            <p:ph type="pic" idx="1"/>
          </p:nvPr>
        </p:nvPicPr>
        <p:blipFill>
          <a:blip r:embed="rId3"/>
          <a:srcRect t="14040" b="14040"/>
          <a:stretch>
            <a:fillRect/>
          </a:stretch>
        </p:blipFill>
        <p:spPr>
          <a:xfrm>
            <a:off x="468334" y="425670"/>
            <a:ext cx="11198477" cy="4934606"/>
          </a:xfrm>
        </p:spPr>
      </p:pic>
      <p:sp>
        <p:nvSpPr>
          <p:cNvPr id="6" name="Text Placeholder 5">
            <a:extLst>
              <a:ext uri="{FF2B5EF4-FFF2-40B4-BE49-F238E27FC236}">
                <a16:creationId xmlns:a16="http://schemas.microsoft.com/office/drawing/2014/main" id="{F6721C5B-F86D-6249-8C21-D318D7D3C66E}"/>
              </a:ext>
            </a:extLst>
          </p:cNvPr>
          <p:cNvSpPr>
            <a:spLocks noGrp="1"/>
          </p:cNvSpPr>
          <p:nvPr>
            <p:ph type="body" sz="half" idx="2"/>
          </p:nvPr>
        </p:nvSpPr>
        <p:spPr>
          <a:xfrm>
            <a:off x="1056290" y="5517931"/>
            <a:ext cx="10421007" cy="1166648"/>
          </a:xfrm>
        </p:spPr>
        <p:txBody>
          <a:bodyPr/>
          <a:lstStyle/>
          <a:p>
            <a:r>
              <a:rPr lang="en-US" sz="4800" b="1" dirty="0">
                <a:latin typeface="Book Antiqua" panose="02040602050305030304" pitchFamily="18" charset="0"/>
              </a:rPr>
              <a:t>BUT WAIT! THERE’S MORE . . . </a:t>
            </a:r>
          </a:p>
        </p:txBody>
      </p:sp>
    </p:spTree>
    <p:extLst>
      <p:ext uri="{BB962C8B-B14F-4D97-AF65-F5344CB8AC3E}">
        <p14:creationId xmlns:p14="http://schemas.microsoft.com/office/powerpoint/2010/main" val="2049227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8E2963-1F3C-7E49-A69C-4A5C19C8A2B6}"/>
              </a:ext>
            </a:extLst>
          </p:cNvPr>
          <p:cNvSpPr>
            <a:spLocks noGrp="1"/>
          </p:cNvSpPr>
          <p:nvPr>
            <p:ph type="title"/>
          </p:nvPr>
        </p:nvSpPr>
        <p:spPr>
          <a:xfrm>
            <a:off x="204952" y="183221"/>
            <a:ext cx="11745310" cy="1139825"/>
          </a:xfrm>
        </p:spPr>
        <p:txBody>
          <a:bodyPr/>
          <a:lstStyle/>
          <a:p>
            <a:r>
              <a:rPr lang="en-US" sz="4800" b="1" dirty="0">
                <a:latin typeface="Book Antiqua" panose="02040602050305030304" pitchFamily="18" charset="0"/>
              </a:rPr>
              <a:t>MORE 2018 LEGISLATION</a:t>
            </a:r>
          </a:p>
        </p:txBody>
      </p:sp>
      <p:sp>
        <p:nvSpPr>
          <p:cNvPr id="6" name="Content Placeholder 5">
            <a:extLst>
              <a:ext uri="{FF2B5EF4-FFF2-40B4-BE49-F238E27FC236}">
                <a16:creationId xmlns:a16="http://schemas.microsoft.com/office/drawing/2014/main" id="{B32A910D-DCA4-3444-B2CB-53B5414E9C70}"/>
              </a:ext>
            </a:extLst>
          </p:cNvPr>
          <p:cNvSpPr>
            <a:spLocks noGrp="1"/>
          </p:cNvSpPr>
          <p:nvPr>
            <p:ph idx="1"/>
          </p:nvPr>
        </p:nvSpPr>
        <p:spPr>
          <a:xfrm>
            <a:off x="609600" y="1323046"/>
            <a:ext cx="10972800" cy="5424595"/>
          </a:xfrm>
        </p:spPr>
        <p:txBody>
          <a:bodyPr/>
          <a:lstStyle/>
          <a:p>
            <a:r>
              <a:rPr lang="en-US" b="1" dirty="0">
                <a:ln w="0"/>
                <a:effectLst>
                  <a:outerShdw blurRad="38100" dist="19050" dir="2700000" algn="tl" rotWithShape="0">
                    <a:schemeClr val="dk1">
                      <a:alpha val="40000"/>
                    </a:schemeClr>
                  </a:outerShdw>
                </a:effectLst>
                <a:latin typeface="Book Antiqua" panose="02040602050305030304" pitchFamily="18" charset="0"/>
              </a:rPr>
              <a:t>HB 0565 Excess Credit Hour Surcharges</a:t>
            </a:r>
          </a:p>
          <a:p>
            <a:r>
              <a:rPr lang="en-US" b="1" dirty="0">
                <a:ln w="0"/>
                <a:effectLst>
                  <a:outerShdw blurRad="38100" dist="19050" dir="2700000" algn="tl" rotWithShape="0">
                    <a:schemeClr val="dk1">
                      <a:alpha val="40000"/>
                    </a:schemeClr>
                  </a:outerShdw>
                </a:effectLst>
                <a:latin typeface="Book Antiqua" panose="02040602050305030304" pitchFamily="18" charset="0"/>
              </a:rPr>
              <a:t>HB 1337 Nursing</a:t>
            </a:r>
          </a:p>
          <a:p>
            <a:r>
              <a:rPr lang="en-US" b="1" dirty="0">
                <a:ln w="0"/>
                <a:effectLst>
                  <a:outerShdw blurRad="38100" dist="19050" dir="2700000" algn="tl" rotWithShape="0">
                    <a:schemeClr val="dk1">
                      <a:alpha val="40000"/>
                    </a:schemeClr>
                  </a:outerShdw>
                </a:effectLst>
                <a:latin typeface="Book Antiqua" panose="02040602050305030304" pitchFamily="18" charset="0"/>
              </a:rPr>
              <a:t>HB 411 Public Records &amp; Meetings/Fire Safety Systems</a:t>
            </a:r>
          </a:p>
          <a:p>
            <a:r>
              <a:rPr lang="en-US" b="1" dirty="0">
                <a:ln w="0"/>
                <a:effectLst>
                  <a:outerShdw blurRad="38100" dist="19050" dir="2700000" algn="tl" rotWithShape="0">
                    <a:schemeClr val="dk1">
                      <a:alpha val="40000"/>
                    </a:schemeClr>
                  </a:outerShdw>
                </a:effectLst>
                <a:latin typeface="Book Antiqua" panose="02040602050305030304" pitchFamily="18" charset="0"/>
              </a:rPr>
              <a:t>HB 165 Threats to Kill or Do Bodily Harm</a:t>
            </a:r>
          </a:p>
          <a:p>
            <a:r>
              <a:rPr lang="en-US" b="1" dirty="0">
                <a:ln w="0"/>
                <a:effectLst>
                  <a:outerShdw blurRad="38100" dist="19050" dir="2700000" algn="tl" rotWithShape="0">
                    <a:schemeClr val="dk1">
                      <a:alpha val="40000"/>
                    </a:schemeClr>
                  </a:outerShdw>
                </a:effectLst>
                <a:latin typeface="Book Antiqua" panose="02040602050305030304" pitchFamily="18" charset="0"/>
              </a:rPr>
              <a:t>HB 5003 Budget Implementing Bill</a:t>
            </a:r>
          </a:p>
          <a:p>
            <a:pPr lvl="1"/>
            <a:r>
              <a:rPr lang="en-US" b="1" dirty="0">
                <a:ln w="0"/>
                <a:effectLst>
                  <a:outerShdw blurRad="38100" dist="19050" dir="2700000" algn="tl" rotWithShape="0">
                    <a:schemeClr val="dk1">
                      <a:alpha val="40000"/>
                    </a:schemeClr>
                  </a:outerShdw>
                </a:effectLst>
                <a:latin typeface="Book Antiqua" panose="02040602050305030304" pitchFamily="18" charset="0"/>
              </a:rPr>
              <a:t>Travel</a:t>
            </a:r>
          </a:p>
          <a:p>
            <a:pPr lvl="1"/>
            <a:r>
              <a:rPr lang="en-US" b="1" dirty="0">
                <a:ln w="0"/>
                <a:effectLst>
                  <a:outerShdw blurRad="38100" dist="19050" dir="2700000" algn="tl" rotWithShape="0">
                    <a:schemeClr val="dk1">
                      <a:alpha val="40000"/>
                    </a:schemeClr>
                  </a:outerShdw>
                </a:effectLst>
                <a:latin typeface="Book Antiqua" panose="02040602050305030304" pitchFamily="18" charset="0"/>
              </a:rPr>
              <a:t>Lodging Cost</a:t>
            </a:r>
          </a:p>
          <a:p>
            <a:pPr lvl="1"/>
            <a:r>
              <a:rPr lang="en-US" b="1" dirty="0">
                <a:ln w="0"/>
                <a:effectLst>
                  <a:outerShdw blurRad="38100" dist="19050" dir="2700000" algn="tl" rotWithShape="0">
                    <a:schemeClr val="dk1">
                      <a:alpha val="40000"/>
                    </a:schemeClr>
                  </a:outerShdw>
                </a:effectLst>
                <a:latin typeface="Book Antiqua" panose="02040602050305030304" pitchFamily="18" charset="0"/>
              </a:rPr>
              <a:t>NDA’s</a:t>
            </a:r>
          </a:p>
          <a:p>
            <a:pPr lvl="1"/>
            <a:r>
              <a:rPr lang="en-US" b="1" dirty="0">
                <a:ln w="0"/>
                <a:effectLst>
                  <a:outerShdw blurRad="38100" dist="19050" dir="2700000" algn="tl" rotWithShape="0">
                    <a:schemeClr val="dk1">
                      <a:alpha val="40000"/>
                    </a:schemeClr>
                  </a:outerShdw>
                </a:effectLst>
                <a:latin typeface="Book Antiqua" panose="02040602050305030304" pitchFamily="18" charset="0"/>
              </a:rPr>
              <a:t>Health Benefits</a:t>
            </a:r>
          </a:p>
        </p:txBody>
      </p:sp>
    </p:spTree>
    <p:extLst>
      <p:ext uri="{BB962C8B-B14F-4D97-AF65-F5344CB8AC3E}">
        <p14:creationId xmlns:p14="http://schemas.microsoft.com/office/powerpoint/2010/main" val="1389616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430463"/>
            <a:ext cx="10952163" cy="1408112"/>
          </a:xfrm>
        </p:spPr>
        <p:txBody>
          <a:bodyPr>
            <a:normAutofit fontScale="90000"/>
          </a:bodyPr>
          <a:lstStyle/>
          <a:p>
            <a:pPr algn="ctr"/>
            <a:r>
              <a:rPr lang="en-US" b="1" dirty="0">
                <a:latin typeface="Book Antiqua" charset="0"/>
                <a:ea typeface="Book Antiqua" charset="0"/>
                <a:cs typeface="Book Antiqua" charset="0"/>
              </a:rPr>
              <a:t/>
            </a:r>
            <a:br>
              <a:rPr lang="en-US" b="1" dirty="0">
                <a:latin typeface="Book Antiqua" charset="0"/>
                <a:ea typeface="Book Antiqua" charset="0"/>
                <a:cs typeface="Book Antiqua" charset="0"/>
              </a:rPr>
            </a:br>
            <a:endParaRPr lang="en-US" sz="5300" b="1" dirty="0">
              <a:latin typeface="Book Antiqua" charset="0"/>
              <a:ea typeface="Book Antiqua" charset="0"/>
              <a:cs typeface="Book Antiqua" charset="0"/>
            </a:endParaRPr>
          </a:p>
        </p:txBody>
      </p:sp>
      <p:pic>
        <p:nvPicPr>
          <p:cNvPr id="6" name="Picture 5"/>
          <p:cNvPicPr>
            <a:picLocks noChangeAspect="1"/>
          </p:cNvPicPr>
          <p:nvPr/>
        </p:nvPicPr>
        <p:blipFill>
          <a:blip r:embed="rId3"/>
          <a:stretch>
            <a:fillRect/>
          </a:stretch>
        </p:blipFill>
        <p:spPr>
          <a:xfrm>
            <a:off x="4343928" y="3363039"/>
            <a:ext cx="3934207" cy="2618036"/>
          </a:xfrm>
          <a:prstGeom prst="rect">
            <a:avLst/>
          </a:prstGeom>
        </p:spPr>
      </p:pic>
      <p:pic>
        <p:nvPicPr>
          <p:cNvPr id="7" name="Picture 6"/>
          <p:cNvPicPr>
            <a:picLocks noChangeAspect="1"/>
          </p:cNvPicPr>
          <p:nvPr/>
        </p:nvPicPr>
        <p:blipFill>
          <a:blip r:embed="rId4"/>
          <a:stretch>
            <a:fillRect/>
          </a:stretch>
        </p:blipFill>
        <p:spPr>
          <a:xfrm>
            <a:off x="8081678" y="434715"/>
            <a:ext cx="3217762" cy="2716636"/>
          </a:xfrm>
          <a:prstGeom prst="rect">
            <a:avLst/>
          </a:prstGeom>
        </p:spPr>
      </p:pic>
      <p:pic>
        <p:nvPicPr>
          <p:cNvPr id="8" name="Picture 7"/>
          <p:cNvPicPr>
            <a:picLocks noChangeAspect="1"/>
          </p:cNvPicPr>
          <p:nvPr/>
        </p:nvPicPr>
        <p:blipFill>
          <a:blip r:embed="rId5"/>
          <a:stretch>
            <a:fillRect/>
          </a:stretch>
        </p:blipFill>
        <p:spPr>
          <a:xfrm>
            <a:off x="134910" y="1216717"/>
            <a:ext cx="3877996" cy="2515833"/>
          </a:xfrm>
          <a:prstGeom prst="rect">
            <a:avLst/>
          </a:prstGeom>
        </p:spPr>
      </p:pic>
    </p:spTree>
    <p:extLst>
      <p:ext uri="{BB962C8B-B14F-4D97-AF65-F5344CB8AC3E}">
        <p14:creationId xmlns:p14="http://schemas.microsoft.com/office/powerpoint/2010/main" val="20751707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41468" y="462219"/>
            <a:ext cx="9054171" cy="4875323"/>
          </a:xfrm>
          <a:prstGeom prst="rect">
            <a:avLst/>
          </a:prstGeom>
        </p:spPr>
      </p:pic>
      <p:sp>
        <p:nvSpPr>
          <p:cNvPr id="3" name="TextBox 2"/>
          <p:cNvSpPr txBox="1"/>
          <p:nvPr/>
        </p:nvSpPr>
        <p:spPr>
          <a:xfrm>
            <a:off x="2679405" y="6007395"/>
            <a:ext cx="6826102" cy="584775"/>
          </a:xfrm>
          <a:prstGeom prst="rect">
            <a:avLst/>
          </a:prstGeom>
          <a:noFill/>
        </p:spPr>
        <p:txBody>
          <a:bodyPr wrap="square" rtlCol="0">
            <a:spAutoFit/>
          </a:bodyPr>
          <a:lstStyle/>
          <a:p>
            <a:pPr algn="ctr"/>
            <a:r>
              <a:rPr lang="en-US" sz="3200" b="1" dirty="0"/>
              <a:t>FLORIDA CRACKER CATTLE</a:t>
            </a:r>
            <a:endParaRPr lang="en-US" sz="2800" b="1" dirty="0"/>
          </a:p>
        </p:txBody>
      </p:sp>
    </p:spTree>
    <p:extLst>
      <p:ext uri="{BB962C8B-B14F-4D97-AF65-F5344CB8AC3E}">
        <p14:creationId xmlns:p14="http://schemas.microsoft.com/office/powerpoint/2010/main" val="17326586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D13F9-C486-4F4D-B3DC-7CF28BDD575F}"/>
              </a:ext>
            </a:extLst>
          </p:cNvPr>
          <p:cNvSpPr>
            <a:spLocks noGrp="1"/>
          </p:cNvSpPr>
          <p:nvPr>
            <p:ph type="title"/>
          </p:nvPr>
        </p:nvSpPr>
        <p:spPr>
          <a:xfrm>
            <a:off x="685801" y="119922"/>
            <a:ext cx="10131425" cy="1319134"/>
          </a:xfrm>
        </p:spPr>
        <p:txBody>
          <a:bodyPr>
            <a:normAutofit/>
          </a:bodyPr>
          <a:lstStyle/>
          <a:p>
            <a:r>
              <a:rPr lang="en-US" sz="4800" b="1" dirty="0">
                <a:latin typeface="Book Antiqua" panose="02040602050305030304" pitchFamily="18" charset="0"/>
              </a:rPr>
              <a:t>Say: “HELLO” to  . . . . </a:t>
            </a:r>
          </a:p>
        </p:txBody>
      </p:sp>
      <p:pic>
        <p:nvPicPr>
          <p:cNvPr id="4" name="Content Placeholder 3">
            <a:extLst>
              <a:ext uri="{FF2B5EF4-FFF2-40B4-BE49-F238E27FC236}">
                <a16:creationId xmlns:a16="http://schemas.microsoft.com/office/drawing/2014/main" id="{14B7A479-B940-A84B-A991-DB2441660DEE}"/>
              </a:ext>
            </a:extLst>
          </p:cNvPr>
          <p:cNvPicPr>
            <a:picLocks noGrp="1" noChangeAspect="1"/>
          </p:cNvPicPr>
          <p:nvPr>
            <p:ph idx="1"/>
          </p:nvPr>
        </p:nvPicPr>
        <p:blipFill>
          <a:blip r:embed="rId3"/>
          <a:stretch>
            <a:fillRect/>
          </a:stretch>
        </p:blipFill>
        <p:spPr>
          <a:xfrm>
            <a:off x="2139755" y="1962794"/>
            <a:ext cx="2762029" cy="3643527"/>
          </a:xfrm>
          <a:prstGeom prst="rect">
            <a:avLst/>
          </a:prstGeom>
        </p:spPr>
      </p:pic>
      <p:pic>
        <p:nvPicPr>
          <p:cNvPr id="5" name="Picture 4">
            <a:extLst>
              <a:ext uri="{FF2B5EF4-FFF2-40B4-BE49-F238E27FC236}">
                <a16:creationId xmlns:a16="http://schemas.microsoft.com/office/drawing/2014/main" id="{03815DE7-E7AA-4245-9191-88DD19987601}"/>
              </a:ext>
            </a:extLst>
          </p:cNvPr>
          <p:cNvPicPr>
            <a:picLocks noChangeAspect="1"/>
          </p:cNvPicPr>
          <p:nvPr/>
        </p:nvPicPr>
        <p:blipFill>
          <a:blip r:embed="rId4"/>
          <a:stretch>
            <a:fillRect/>
          </a:stretch>
        </p:blipFill>
        <p:spPr>
          <a:xfrm>
            <a:off x="6427970" y="2083401"/>
            <a:ext cx="2638789" cy="3522920"/>
          </a:xfrm>
          <a:prstGeom prst="rect">
            <a:avLst/>
          </a:prstGeom>
        </p:spPr>
      </p:pic>
    </p:spTree>
    <p:extLst>
      <p:ext uri="{BB962C8B-B14F-4D97-AF65-F5344CB8AC3E}">
        <p14:creationId xmlns:p14="http://schemas.microsoft.com/office/powerpoint/2010/main" val="21858113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0B942E-A3FC-AC48-A18B-7E5FC612DC72}"/>
              </a:ext>
            </a:extLst>
          </p:cNvPr>
          <p:cNvPicPr>
            <a:picLocks noChangeAspect="1"/>
          </p:cNvPicPr>
          <p:nvPr/>
        </p:nvPicPr>
        <p:blipFill>
          <a:blip r:embed="rId3"/>
          <a:stretch>
            <a:fillRect/>
          </a:stretch>
        </p:blipFill>
        <p:spPr>
          <a:xfrm>
            <a:off x="6829741" y="1428905"/>
            <a:ext cx="2692397" cy="2563630"/>
          </a:xfrm>
          <a:prstGeom prst="rect">
            <a:avLst/>
          </a:prstGeom>
        </p:spPr>
      </p:pic>
      <p:pic>
        <p:nvPicPr>
          <p:cNvPr id="5" name="Picture 4">
            <a:extLst>
              <a:ext uri="{FF2B5EF4-FFF2-40B4-BE49-F238E27FC236}">
                <a16:creationId xmlns:a16="http://schemas.microsoft.com/office/drawing/2014/main" id="{1B13E12A-F1A0-4544-82D9-21550EA7F0B0}"/>
              </a:ext>
            </a:extLst>
          </p:cNvPr>
          <p:cNvPicPr>
            <a:picLocks noChangeAspect="1"/>
          </p:cNvPicPr>
          <p:nvPr/>
        </p:nvPicPr>
        <p:blipFill>
          <a:blip r:embed="rId4"/>
          <a:stretch>
            <a:fillRect/>
          </a:stretch>
        </p:blipFill>
        <p:spPr>
          <a:xfrm>
            <a:off x="9745128" y="2179505"/>
            <a:ext cx="2050722" cy="3101091"/>
          </a:xfrm>
          <a:prstGeom prst="rect">
            <a:avLst/>
          </a:prstGeom>
        </p:spPr>
      </p:pic>
      <p:pic>
        <p:nvPicPr>
          <p:cNvPr id="7" name="Picture 6">
            <a:extLst>
              <a:ext uri="{FF2B5EF4-FFF2-40B4-BE49-F238E27FC236}">
                <a16:creationId xmlns:a16="http://schemas.microsoft.com/office/drawing/2014/main" id="{9B2B11B5-FC8C-5648-B5F1-067BF526EF8F}"/>
              </a:ext>
            </a:extLst>
          </p:cNvPr>
          <p:cNvPicPr>
            <a:picLocks noChangeAspect="1"/>
          </p:cNvPicPr>
          <p:nvPr/>
        </p:nvPicPr>
        <p:blipFill>
          <a:blip r:embed="rId5"/>
          <a:stretch>
            <a:fillRect/>
          </a:stretch>
        </p:blipFill>
        <p:spPr>
          <a:xfrm>
            <a:off x="4155414" y="236646"/>
            <a:ext cx="2100753" cy="3151129"/>
          </a:xfrm>
          <a:prstGeom prst="rect">
            <a:avLst/>
          </a:prstGeom>
        </p:spPr>
      </p:pic>
      <p:pic>
        <p:nvPicPr>
          <p:cNvPr id="8" name="Picture 7">
            <a:extLst>
              <a:ext uri="{FF2B5EF4-FFF2-40B4-BE49-F238E27FC236}">
                <a16:creationId xmlns:a16="http://schemas.microsoft.com/office/drawing/2014/main" id="{51425E6B-611E-9E40-BBC6-92B8EA6C0EB9}"/>
              </a:ext>
            </a:extLst>
          </p:cNvPr>
          <p:cNvPicPr>
            <a:picLocks noChangeAspect="1"/>
          </p:cNvPicPr>
          <p:nvPr/>
        </p:nvPicPr>
        <p:blipFill>
          <a:blip r:embed="rId6"/>
          <a:stretch>
            <a:fillRect/>
          </a:stretch>
        </p:blipFill>
        <p:spPr>
          <a:xfrm>
            <a:off x="4155414" y="3730051"/>
            <a:ext cx="2194490" cy="2936512"/>
          </a:xfrm>
          <a:prstGeom prst="rect">
            <a:avLst/>
          </a:prstGeom>
        </p:spPr>
      </p:pic>
      <p:pic>
        <p:nvPicPr>
          <p:cNvPr id="9" name="Picture 8">
            <a:extLst>
              <a:ext uri="{FF2B5EF4-FFF2-40B4-BE49-F238E27FC236}">
                <a16:creationId xmlns:a16="http://schemas.microsoft.com/office/drawing/2014/main" id="{0F49D47A-78D2-BD47-86D9-570319CAB67A}"/>
              </a:ext>
            </a:extLst>
          </p:cNvPr>
          <p:cNvPicPr>
            <a:picLocks noChangeAspect="1"/>
          </p:cNvPicPr>
          <p:nvPr/>
        </p:nvPicPr>
        <p:blipFill>
          <a:blip r:embed="rId7"/>
          <a:stretch>
            <a:fillRect/>
          </a:stretch>
        </p:blipFill>
        <p:spPr>
          <a:xfrm>
            <a:off x="932617" y="3730051"/>
            <a:ext cx="2501900" cy="1981200"/>
          </a:xfrm>
          <a:prstGeom prst="rect">
            <a:avLst/>
          </a:prstGeom>
        </p:spPr>
      </p:pic>
      <p:pic>
        <p:nvPicPr>
          <p:cNvPr id="10" name="Picture 9">
            <a:extLst>
              <a:ext uri="{FF2B5EF4-FFF2-40B4-BE49-F238E27FC236}">
                <a16:creationId xmlns:a16="http://schemas.microsoft.com/office/drawing/2014/main" id="{AA4E46B2-95B9-914E-BA64-D4B96138F48D}"/>
              </a:ext>
            </a:extLst>
          </p:cNvPr>
          <p:cNvPicPr>
            <a:picLocks noChangeAspect="1"/>
          </p:cNvPicPr>
          <p:nvPr/>
        </p:nvPicPr>
        <p:blipFill>
          <a:blip r:embed="rId8"/>
          <a:stretch>
            <a:fillRect/>
          </a:stretch>
        </p:blipFill>
        <p:spPr>
          <a:xfrm>
            <a:off x="1341318" y="628960"/>
            <a:ext cx="1911547" cy="2595239"/>
          </a:xfrm>
          <a:prstGeom prst="rect">
            <a:avLst/>
          </a:prstGeom>
        </p:spPr>
      </p:pic>
    </p:spTree>
    <p:extLst>
      <p:ext uri="{BB962C8B-B14F-4D97-AF65-F5344CB8AC3E}">
        <p14:creationId xmlns:p14="http://schemas.microsoft.com/office/powerpoint/2010/main" val="15500074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35369-7FDB-7F48-9FE5-1FF2AE852C60}"/>
              </a:ext>
            </a:extLst>
          </p:cNvPr>
          <p:cNvSpPr>
            <a:spLocks noGrp="1"/>
          </p:cNvSpPr>
          <p:nvPr>
            <p:ph type="title"/>
          </p:nvPr>
        </p:nvSpPr>
        <p:spPr>
          <a:xfrm>
            <a:off x="194872" y="119922"/>
            <a:ext cx="11997128" cy="1105525"/>
          </a:xfrm>
        </p:spPr>
        <p:txBody>
          <a:bodyPr/>
          <a:lstStyle/>
          <a:p>
            <a:r>
              <a:rPr lang="en-US" b="1" dirty="0">
                <a:solidFill>
                  <a:srgbClr val="FFFF00"/>
                </a:solidFill>
                <a:effectLst/>
              </a:rPr>
              <a:t>CONSTITUTION REVISION COMMISSION</a:t>
            </a:r>
            <a:endParaRPr lang="en-US" dirty="0">
              <a:solidFill>
                <a:srgbClr val="FFFF00"/>
              </a:solidFill>
            </a:endParaRPr>
          </a:p>
        </p:txBody>
      </p:sp>
      <p:sp>
        <p:nvSpPr>
          <p:cNvPr id="3" name="Content Placeholder 2">
            <a:extLst>
              <a:ext uri="{FF2B5EF4-FFF2-40B4-BE49-F238E27FC236}">
                <a16:creationId xmlns:a16="http://schemas.microsoft.com/office/drawing/2014/main" id="{3D6969A3-3E27-F448-B977-40F8A1BE6E56}"/>
              </a:ext>
            </a:extLst>
          </p:cNvPr>
          <p:cNvSpPr>
            <a:spLocks noGrp="1"/>
          </p:cNvSpPr>
          <p:nvPr>
            <p:ph idx="1"/>
          </p:nvPr>
        </p:nvSpPr>
        <p:spPr>
          <a:xfrm>
            <a:off x="194872" y="1225447"/>
            <a:ext cx="11857220" cy="5632553"/>
          </a:xfrm>
        </p:spPr>
        <p:txBody>
          <a:bodyPr/>
          <a:lstStyle/>
          <a:p>
            <a:pPr marL="0" indent="0">
              <a:buNone/>
            </a:pPr>
            <a:r>
              <a:rPr lang="en-US" b="1" dirty="0">
                <a:effectLst/>
              </a:rPr>
              <a:t>Full text of each revision is available on </a:t>
            </a:r>
            <a:r>
              <a:rPr lang="en-US" b="1" u="sng" dirty="0">
                <a:effectLst/>
                <a:hlinkClick r:id="rId3"/>
              </a:rPr>
              <a:t>flcrc.gov</a:t>
            </a:r>
            <a:r>
              <a:rPr lang="en-US" b="1" dirty="0">
                <a:effectLst/>
              </a:rPr>
              <a:t>:</a:t>
            </a:r>
          </a:p>
          <a:p>
            <a:pPr lvl="0"/>
            <a:r>
              <a:rPr lang="en-US" sz="2400" b="1" dirty="0">
                <a:effectLst/>
              </a:rPr>
              <a:t>P 6001: Rights of Crime Victims; Judges</a:t>
            </a:r>
          </a:p>
          <a:p>
            <a:pPr lvl="0"/>
            <a:r>
              <a:rPr lang="en-US" sz="2400" b="1" dirty="0">
                <a:solidFill>
                  <a:srgbClr val="B3FE63"/>
                </a:solidFill>
                <a:effectLst/>
              </a:rPr>
              <a:t>P 6002: First Responder and Military Member Survivor Benefits; Public Colleges and Universities</a:t>
            </a:r>
          </a:p>
          <a:p>
            <a:pPr lvl="0"/>
            <a:r>
              <a:rPr lang="en-US" sz="2400" b="1" dirty="0">
                <a:effectLst/>
              </a:rPr>
              <a:t>P 6003: School Board Term Limits and Duties; Public Schools</a:t>
            </a:r>
          </a:p>
          <a:p>
            <a:pPr lvl="0"/>
            <a:r>
              <a:rPr lang="en-US" sz="2400" b="1" dirty="0">
                <a:effectLst/>
              </a:rPr>
              <a:t>P 6004: Prohibits Offshore Oil and Gas Drilling; Prohibits Vaping in Enclosed Indoor Workplaces</a:t>
            </a:r>
          </a:p>
          <a:p>
            <a:pPr lvl="0"/>
            <a:r>
              <a:rPr lang="en-US" sz="2400" b="1" dirty="0">
                <a:effectLst/>
              </a:rPr>
              <a:t>P 6005: State and Local Government Structure and Operation</a:t>
            </a:r>
          </a:p>
          <a:p>
            <a:pPr lvl="0"/>
            <a:r>
              <a:rPr lang="en-US" sz="2400" b="1" dirty="0">
                <a:effectLst/>
              </a:rPr>
              <a:t>P 6006: Property Rights; Removal of Obsolete Provision; Criminal Statutes</a:t>
            </a:r>
          </a:p>
          <a:p>
            <a:pPr lvl="0"/>
            <a:r>
              <a:rPr lang="en-US" sz="2400" b="1" dirty="0">
                <a:effectLst/>
              </a:rPr>
              <a:t>P 6007: Lobbying and Abuse of Office by Public Officers</a:t>
            </a:r>
          </a:p>
          <a:p>
            <a:pPr lvl="0"/>
            <a:r>
              <a:rPr lang="en-US" sz="2400" b="1" dirty="0">
                <a:effectLst/>
              </a:rPr>
              <a:t>P 6012: Ends Dog Racing</a:t>
            </a:r>
          </a:p>
        </p:txBody>
      </p:sp>
    </p:spTree>
    <p:extLst>
      <p:ext uri="{BB962C8B-B14F-4D97-AF65-F5344CB8AC3E}">
        <p14:creationId xmlns:p14="http://schemas.microsoft.com/office/powerpoint/2010/main" val="21928811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CF5247-83AE-B941-BB62-F6E47649386F}"/>
              </a:ext>
            </a:extLst>
          </p:cNvPr>
          <p:cNvPicPr>
            <a:picLocks noChangeAspect="1"/>
          </p:cNvPicPr>
          <p:nvPr/>
        </p:nvPicPr>
        <p:blipFill>
          <a:blip r:embed="rId3"/>
          <a:stretch>
            <a:fillRect/>
          </a:stretch>
        </p:blipFill>
        <p:spPr>
          <a:xfrm>
            <a:off x="4578245" y="1036403"/>
            <a:ext cx="2991788" cy="4653892"/>
          </a:xfrm>
          <a:prstGeom prst="rect">
            <a:avLst/>
          </a:prstGeom>
        </p:spPr>
      </p:pic>
    </p:spTree>
    <p:extLst>
      <p:ext uri="{BB962C8B-B14F-4D97-AF65-F5344CB8AC3E}">
        <p14:creationId xmlns:p14="http://schemas.microsoft.com/office/powerpoint/2010/main" val="2128158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06" y="0"/>
            <a:ext cx="11201400" cy="1070811"/>
          </a:xfrm>
        </p:spPr>
        <p:txBody>
          <a:bodyPr>
            <a:normAutofit/>
          </a:bodyPr>
          <a:lstStyle/>
          <a:p>
            <a:pPr algn="ctr"/>
            <a:r>
              <a:rPr lang="en-US" altLang="en-US" sz="5400" b="1" dirty="0">
                <a:solidFill>
                  <a:srgbClr val="FF0000"/>
                </a:solidFill>
                <a:effectLst>
                  <a:outerShdw blurRad="38100" dist="38100" dir="2700000" algn="tl">
                    <a:srgbClr val="000000"/>
                  </a:outerShdw>
                </a:effectLst>
                <a:latin typeface="Book Antiqua" panose="02040602050305030304" pitchFamily="18" charset="0"/>
                <a:ea typeface="MS PGothic" charset="-128"/>
              </a:rPr>
              <a:t>2018 SESSION HOT TOPICS</a:t>
            </a:r>
            <a:endParaRPr lang="en-US" sz="5400" dirty="0">
              <a:solidFill>
                <a:srgbClr val="FF0000"/>
              </a:solidFill>
              <a:latin typeface="Book Antiqua" panose="02040602050305030304" pitchFamily="18" charset="0"/>
            </a:endParaRPr>
          </a:p>
        </p:txBody>
      </p:sp>
      <p:sp>
        <p:nvSpPr>
          <p:cNvPr id="3" name="Content Placeholder 2"/>
          <p:cNvSpPr>
            <a:spLocks noGrp="1"/>
          </p:cNvSpPr>
          <p:nvPr>
            <p:ph idx="1"/>
          </p:nvPr>
        </p:nvSpPr>
        <p:spPr>
          <a:xfrm>
            <a:off x="192504" y="898634"/>
            <a:ext cx="11999495" cy="5802955"/>
          </a:xfrm>
        </p:spPr>
        <p:txBody>
          <a:bodyPr>
            <a:normAutofit fontScale="92500" lnSpcReduction="10000"/>
          </a:bodyPr>
          <a:lstStyle/>
          <a:p>
            <a:pPr marL="57150" indent="0" algn="ctr" fontAlgn="base">
              <a:spcBef>
                <a:spcPct val="20000"/>
              </a:spcBef>
              <a:spcAft>
                <a:spcPct val="0"/>
              </a:spcAft>
              <a:buClrTx/>
              <a:buSzTx/>
              <a:buNone/>
            </a:pPr>
            <a:r>
              <a:rPr lang="en-US" altLang="en-US" sz="4800" b="1" dirty="0">
                <a:solidFill>
                  <a:srgbClr val="C9FF44"/>
                </a:solidFill>
                <a:ea typeface="MS PGothic" charset="-128"/>
                <a:cs typeface="ＭＳ Ｐゴシック" charset="0"/>
              </a:rPr>
              <a:t>        </a:t>
            </a:r>
            <a:r>
              <a:rPr lang="en-US" altLang="en-US" sz="4800" b="1" dirty="0">
                <a:solidFill>
                  <a:srgbClr val="FFFF00"/>
                </a:solidFill>
                <a:latin typeface="Book Antiqua" panose="02040602050305030304" pitchFamily="18" charset="0"/>
                <a:ea typeface="MS PGothic" charset="-128"/>
                <a:cs typeface="ＭＳ Ｐゴシック" charset="0"/>
              </a:rPr>
              <a:t>SEXUAL MISCONDUCT</a:t>
            </a:r>
          </a:p>
          <a:p>
            <a:pPr marL="57150" indent="0" algn="ctr" fontAlgn="base">
              <a:spcBef>
                <a:spcPct val="20000"/>
              </a:spcBef>
              <a:spcAft>
                <a:spcPct val="0"/>
              </a:spcAft>
              <a:buClrTx/>
              <a:buSzTx/>
              <a:buNone/>
            </a:pPr>
            <a:r>
              <a:rPr lang="en-US" altLang="en-US" sz="4800" b="1" dirty="0">
                <a:solidFill>
                  <a:srgbClr val="A5FF1D"/>
                </a:solidFill>
                <a:latin typeface="Book Antiqua" panose="02040602050305030304" pitchFamily="18" charset="0"/>
                <a:ea typeface="MS PGothic" charset="-128"/>
                <a:cs typeface="ＭＳ Ｐゴシック" charset="0"/>
              </a:rPr>
              <a:t>CHARTER SCHOOLS /HOPE SCHOLARSHIPS</a:t>
            </a:r>
          </a:p>
          <a:p>
            <a:pPr marL="57150" indent="0" algn="ctr" fontAlgn="base">
              <a:spcBef>
                <a:spcPct val="20000"/>
              </a:spcBef>
              <a:spcAft>
                <a:spcPct val="0"/>
              </a:spcAft>
              <a:buClrTx/>
              <a:buSzTx/>
              <a:buNone/>
            </a:pPr>
            <a:r>
              <a:rPr lang="en-US" altLang="en-US" sz="4800" b="1" dirty="0">
                <a:solidFill>
                  <a:srgbClr val="A5FF1D"/>
                </a:solidFill>
                <a:latin typeface="Book Antiqua" panose="02040602050305030304" pitchFamily="18" charset="0"/>
                <a:ea typeface="MS PGothic" charset="-128"/>
                <a:cs typeface="ＭＳ Ｐゴシック" charset="0"/>
              </a:rPr>
              <a:t>HIGHER EDUCATION / STATE UNIVERSITIES</a:t>
            </a:r>
          </a:p>
          <a:p>
            <a:pPr marL="57150" indent="0" algn="ctr" fontAlgn="base">
              <a:spcBef>
                <a:spcPct val="20000"/>
              </a:spcBef>
              <a:spcAft>
                <a:spcPct val="0"/>
              </a:spcAft>
              <a:buClrTx/>
              <a:buSzTx/>
              <a:buNone/>
            </a:pPr>
            <a:r>
              <a:rPr lang="en-US" altLang="en-US" sz="4800" b="1" dirty="0">
                <a:solidFill>
                  <a:srgbClr val="FFFF00"/>
                </a:solidFill>
                <a:latin typeface="Book Antiqua" panose="02040602050305030304" pitchFamily="18" charset="0"/>
                <a:ea typeface="MS PGothic" charset="-128"/>
                <a:cs typeface="ＭＳ Ｐゴシック" charset="0"/>
              </a:rPr>
              <a:t>HURRICANE RECOVERY</a:t>
            </a:r>
          </a:p>
          <a:p>
            <a:pPr marL="57150" indent="0" algn="ctr" fontAlgn="base">
              <a:spcBef>
                <a:spcPct val="20000"/>
              </a:spcBef>
              <a:spcAft>
                <a:spcPct val="0"/>
              </a:spcAft>
              <a:buClrTx/>
              <a:buSzTx/>
              <a:buNone/>
            </a:pPr>
            <a:r>
              <a:rPr lang="en-US" altLang="en-US" sz="4800" b="1" dirty="0">
                <a:solidFill>
                  <a:srgbClr val="C9FF44"/>
                </a:solidFill>
                <a:latin typeface="Book Antiqua" panose="02040602050305030304" pitchFamily="18" charset="0"/>
                <a:ea typeface="MS PGothic" charset="-128"/>
                <a:cs typeface="ＭＳ Ｐゴシック" charset="0"/>
              </a:rPr>
              <a:t>GAMING/HEALTH CARE</a:t>
            </a:r>
          </a:p>
          <a:p>
            <a:pPr marL="57150" indent="0" algn="ctr" fontAlgn="base">
              <a:spcBef>
                <a:spcPct val="20000"/>
              </a:spcBef>
              <a:spcAft>
                <a:spcPct val="0"/>
              </a:spcAft>
              <a:buClrTx/>
              <a:buSzTx/>
              <a:buNone/>
            </a:pPr>
            <a:r>
              <a:rPr lang="en-US" altLang="en-US" sz="4800" b="1" dirty="0">
                <a:solidFill>
                  <a:srgbClr val="FFFF00"/>
                </a:solidFill>
                <a:latin typeface="Book Antiqua" panose="02040602050305030304" pitchFamily="18" charset="0"/>
                <a:ea typeface="MS PGothic" charset="-128"/>
                <a:cs typeface="ＭＳ Ｐゴシック" charset="0"/>
              </a:rPr>
              <a:t>K-12 SCHOOL SAFETY/MENTAL HEALTH</a:t>
            </a:r>
          </a:p>
        </p:txBody>
      </p:sp>
    </p:spTree>
    <p:extLst>
      <p:ext uri="{BB962C8B-B14F-4D97-AF65-F5344CB8AC3E}">
        <p14:creationId xmlns:p14="http://schemas.microsoft.com/office/powerpoint/2010/main" val="3127579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184223"/>
          </a:xfrm>
        </p:spPr>
        <p:txBody>
          <a:bodyPr>
            <a:normAutofit/>
          </a:bodyPr>
          <a:lstStyle/>
          <a:p>
            <a:pPr algn="ctr"/>
            <a:r>
              <a:rPr lang="en-US" sz="6000" b="1" dirty="0">
                <a:solidFill>
                  <a:srgbClr val="C9FF44"/>
                </a:solidFill>
                <a:latin typeface="Georgia" charset="0"/>
                <a:ea typeface="Georgia" charset="0"/>
                <a:cs typeface="Georgia" charset="0"/>
              </a:rPr>
              <a:t>Fun facts</a:t>
            </a:r>
          </a:p>
        </p:txBody>
      </p:sp>
      <p:sp>
        <p:nvSpPr>
          <p:cNvPr id="3" name="Content Placeholder 2"/>
          <p:cNvSpPr>
            <a:spLocks noGrp="1"/>
          </p:cNvSpPr>
          <p:nvPr>
            <p:ph idx="1"/>
          </p:nvPr>
        </p:nvSpPr>
        <p:spPr>
          <a:xfrm>
            <a:off x="284813" y="1308538"/>
            <a:ext cx="11602387" cy="5422046"/>
          </a:xfrm>
        </p:spPr>
        <p:txBody>
          <a:bodyPr>
            <a:noAutofit/>
          </a:bodyPr>
          <a:lstStyle/>
          <a:p>
            <a:r>
              <a:rPr lang="en-US" sz="4000" b="1" dirty="0">
                <a:solidFill>
                  <a:srgbClr val="FFFF00"/>
                </a:solidFill>
                <a:latin typeface="Georgia" charset="0"/>
                <a:ea typeface="Georgia" charset="0"/>
                <a:cs typeface="Georgia" charset="0"/>
              </a:rPr>
              <a:t>3,190+</a:t>
            </a:r>
            <a:r>
              <a:rPr lang="en-US" sz="4000" b="1" dirty="0">
                <a:latin typeface="Georgia" charset="0"/>
                <a:ea typeface="Georgia" charset="0"/>
                <a:cs typeface="Georgia" charset="0"/>
              </a:rPr>
              <a:t> Bills Filed (Senate &amp; House)</a:t>
            </a:r>
          </a:p>
          <a:p>
            <a:pPr lvl="1"/>
            <a:r>
              <a:rPr lang="en-US" sz="4000" b="1" dirty="0">
                <a:solidFill>
                  <a:srgbClr val="C9FF44"/>
                </a:solidFill>
                <a:latin typeface="Georgia" charset="0"/>
                <a:ea typeface="Georgia" charset="0"/>
                <a:cs typeface="Georgia" charset="0"/>
              </a:rPr>
              <a:t>195</a:t>
            </a:r>
            <a:r>
              <a:rPr lang="en-US" sz="4000" b="1" dirty="0">
                <a:latin typeface="Georgia" charset="0"/>
                <a:ea typeface="Georgia" charset="0"/>
                <a:cs typeface="Georgia" charset="0"/>
              </a:rPr>
              <a:t> Bills Passed Both Chambers</a:t>
            </a:r>
          </a:p>
          <a:p>
            <a:endParaRPr lang="en-US" sz="1400" b="1" dirty="0">
              <a:latin typeface="Georgia" charset="0"/>
              <a:ea typeface="Georgia" charset="0"/>
              <a:cs typeface="Georgia" charset="0"/>
            </a:endParaRPr>
          </a:p>
          <a:p>
            <a:r>
              <a:rPr lang="en-US" sz="4000" b="1" dirty="0">
                <a:solidFill>
                  <a:srgbClr val="84F727"/>
                </a:solidFill>
                <a:latin typeface="Georgia" charset="0"/>
                <a:ea typeface="Georgia" charset="0"/>
                <a:cs typeface="Georgia" charset="0"/>
              </a:rPr>
              <a:t>The Governor vetoed 2 House Bills</a:t>
            </a:r>
          </a:p>
          <a:p>
            <a:endParaRPr lang="en-US" sz="4000" b="1" dirty="0">
              <a:solidFill>
                <a:srgbClr val="84F727"/>
              </a:solidFill>
              <a:latin typeface="Georgia" charset="0"/>
              <a:ea typeface="Georgia" charset="0"/>
              <a:cs typeface="Georgia" charset="0"/>
            </a:endParaRPr>
          </a:p>
          <a:p>
            <a:r>
              <a:rPr lang="en-US" sz="4000" b="1" dirty="0">
                <a:solidFill>
                  <a:srgbClr val="FF0000"/>
                </a:solidFill>
                <a:latin typeface="Georgia" charset="0"/>
                <a:ea typeface="Georgia" charset="0"/>
                <a:cs typeface="Georgia" charset="0"/>
              </a:rPr>
              <a:t>Budget Line Item Vetoes = $64 million</a:t>
            </a:r>
          </a:p>
          <a:p>
            <a:pPr marL="0" indent="0">
              <a:buNone/>
            </a:pPr>
            <a:endParaRPr lang="en-US" sz="1400" b="1" dirty="0">
              <a:latin typeface="Georgia" charset="0"/>
              <a:ea typeface="Georgia" charset="0"/>
              <a:cs typeface="Georgia" charset="0"/>
            </a:endParaRPr>
          </a:p>
        </p:txBody>
      </p:sp>
    </p:spTree>
    <p:extLst>
      <p:ext uri="{BB962C8B-B14F-4D97-AF65-F5344CB8AC3E}">
        <p14:creationId xmlns:p14="http://schemas.microsoft.com/office/powerpoint/2010/main" val="2515065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57164"/>
            <a:ext cx="10131425" cy="1171574"/>
          </a:xfrm>
        </p:spPr>
        <p:txBody>
          <a:bodyPr>
            <a:normAutofit/>
          </a:bodyPr>
          <a:lstStyle/>
          <a:p>
            <a:pPr algn="ctr"/>
            <a:r>
              <a:rPr lang="en-US" sz="5400" b="1" dirty="0">
                <a:solidFill>
                  <a:srgbClr val="FF0000"/>
                </a:solidFill>
                <a:latin typeface="Georgia" charset="0"/>
                <a:ea typeface="Georgia" charset="0"/>
                <a:cs typeface="Georgia" charset="0"/>
              </a:rPr>
              <a:t>VETO PERSPECTIVE</a:t>
            </a:r>
          </a:p>
        </p:txBody>
      </p:sp>
      <p:sp>
        <p:nvSpPr>
          <p:cNvPr id="4" name="Text Placeholder 3">
            <a:extLst>
              <a:ext uri="{FF2B5EF4-FFF2-40B4-BE49-F238E27FC236}">
                <a16:creationId xmlns:a16="http://schemas.microsoft.com/office/drawing/2014/main" id="{C9A58CBA-DD24-204E-A8C8-B7213C672F65}"/>
              </a:ext>
            </a:extLst>
          </p:cNvPr>
          <p:cNvSpPr>
            <a:spLocks noGrp="1"/>
          </p:cNvSpPr>
          <p:nvPr>
            <p:ph type="body" idx="1"/>
          </p:nvPr>
        </p:nvSpPr>
        <p:spPr>
          <a:xfrm>
            <a:off x="585788" y="1328739"/>
            <a:ext cx="5096936" cy="897996"/>
          </a:xfrm>
        </p:spPr>
        <p:txBody>
          <a:bodyPr/>
          <a:lstStyle/>
          <a:p>
            <a:pPr algn="ctr"/>
            <a:r>
              <a:rPr lang="en-US" sz="3200" b="1" dirty="0">
                <a:solidFill>
                  <a:srgbClr val="FF0000"/>
                </a:solidFill>
                <a:latin typeface="Book Antiqua" panose="02040602050305030304" pitchFamily="18" charset="0"/>
              </a:rPr>
              <a:t>Previous Scott Vetoes</a:t>
            </a:r>
          </a:p>
        </p:txBody>
      </p:sp>
      <p:sp>
        <p:nvSpPr>
          <p:cNvPr id="3" name="Content Placeholder 2"/>
          <p:cNvSpPr>
            <a:spLocks noGrp="1"/>
          </p:cNvSpPr>
          <p:nvPr>
            <p:ph sz="half" idx="2"/>
          </p:nvPr>
        </p:nvSpPr>
        <p:spPr>
          <a:xfrm>
            <a:off x="371475" y="2226734"/>
            <a:ext cx="5311249" cy="4274079"/>
          </a:xfrm>
        </p:spPr>
        <p:txBody>
          <a:bodyPr>
            <a:normAutofit fontScale="77500" lnSpcReduction="20000"/>
          </a:bodyPr>
          <a:lstStyle/>
          <a:p>
            <a:pPr marL="0" lvl="0" indent="0" eaLnBrk="0" fontAlgn="base" hangingPunct="0">
              <a:spcBef>
                <a:spcPct val="20000"/>
              </a:spcBef>
              <a:spcAft>
                <a:spcPct val="0"/>
              </a:spcAft>
              <a:buClrTx/>
              <a:buSzTx/>
              <a:buNone/>
              <a:defRPr/>
            </a:pPr>
            <a:r>
              <a:rPr lang="en-US" sz="4800" b="1" dirty="0">
                <a:solidFill>
                  <a:prstClr val="white"/>
                </a:solidFill>
                <a:latin typeface="Book Antiqua" charset="0"/>
                <a:ea typeface="ＭＳ Ｐゴシック" charset="0"/>
                <a:cs typeface="Book Antiqua" charset="0"/>
              </a:rPr>
              <a:t>	2017:	$409 million</a:t>
            </a:r>
          </a:p>
          <a:p>
            <a:pPr marL="0" lvl="0" indent="0" eaLnBrk="0" fontAlgn="base" hangingPunct="0">
              <a:spcBef>
                <a:spcPct val="20000"/>
              </a:spcBef>
              <a:spcAft>
                <a:spcPct val="0"/>
              </a:spcAft>
              <a:buClrTx/>
              <a:buSzTx/>
              <a:buNone/>
              <a:defRPr/>
            </a:pPr>
            <a:r>
              <a:rPr lang="en-US" sz="4800" b="1" dirty="0">
                <a:solidFill>
                  <a:prstClr val="white"/>
                </a:solidFill>
                <a:latin typeface="Book Antiqua" charset="0"/>
                <a:ea typeface="ＭＳ Ｐゴシック" charset="0"/>
                <a:cs typeface="Book Antiqua" charset="0"/>
              </a:rPr>
              <a:t>	2016:	$ 256 million</a:t>
            </a:r>
          </a:p>
          <a:p>
            <a:pPr marL="0" lvl="0" indent="0" eaLnBrk="0" fontAlgn="base" hangingPunct="0">
              <a:spcBef>
                <a:spcPct val="20000"/>
              </a:spcBef>
              <a:spcAft>
                <a:spcPct val="0"/>
              </a:spcAft>
              <a:buClrTx/>
              <a:buSzTx/>
              <a:buNone/>
              <a:defRPr/>
            </a:pPr>
            <a:r>
              <a:rPr lang="en-US" sz="4800" b="1" dirty="0">
                <a:solidFill>
                  <a:prstClr val="white"/>
                </a:solidFill>
                <a:latin typeface="Book Antiqua" charset="0"/>
                <a:ea typeface="ＭＳ Ｐゴシック" charset="0"/>
                <a:cs typeface="Book Antiqua" charset="0"/>
              </a:rPr>
              <a:t>	2015:	$ 461 million</a:t>
            </a:r>
          </a:p>
          <a:p>
            <a:pPr marL="0" lvl="0" indent="0" eaLnBrk="0" fontAlgn="base" hangingPunct="0">
              <a:spcBef>
                <a:spcPct val="20000"/>
              </a:spcBef>
              <a:spcAft>
                <a:spcPct val="0"/>
              </a:spcAft>
              <a:buClrTx/>
              <a:buSzTx/>
              <a:buNone/>
              <a:defRPr/>
            </a:pPr>
            <a:r>
              <a:rPr lang="en-US" sz="4800" b="1" dirty="0">
                <a:solidFill>
                  <a:prstClr val="white"/>
                </a:solidFill>
                <a:latin typeface="Book Antiqua" charset="0"/>
                <a:ea typeface="ＭＳ Ｐゴシック" charset="0"/>
                <a:cs typeface="Book Antiqua" charset="0"/>
              </a:rPr>
              <a:t>	2014:	$ 68.9 million</a:t>
            </a:r>
          </a:p>
          <a:p>
            <a:pPr marL="0" lvl="0" indent="0" eaLnBrk="0" fontAlgn="base" hangingPunct="0">
              <a:spcBef>
                <a:spcPct val="20000"/>
              </a:spcBef>
              <a:spcAft>
                <a:spcPct val="0"/>
              </a:spcAft>
              <a:buClrTx/>
              <a:buSzTx/>
              <a:buNone/>
              <a:defRPr/>
            </a:pPr>
            <a:r>
              <a:rPr lang="en-US" sz="4800" b="1" dirty="0">
                <a:solidFill>
                  <a:prstClr val="white"/>
                </a:solidFill>
                <a:latin typeface="Book Antiqua" charset="0"/>
                <a:ea typeface="ＭＳ Ｐゴシック" charset="0"/>
                <a:cs typeface="Book Antiqua" charset="0"/>
              </a:rPr>
              <a:t>	2013:	$ 368 million</a:t>
            </a:r>
          </a:p>
          <a:p>
            <a:pPr marL="0" lvl="0" indent="0" eaLnBrk="0" fontAlgn="base" hangingPunct="0">
              <a:spcBef>
                <a:spcPct val="20000"/>
              </a:spcBef>
              <a:spcAft>
                <a:spcPct val="0"/>
              </a:spcAft>
              <a:buClrTx/>
              <a:buSzTx/>
              <a:buNone/>
              <a:defRPr/>
            </a:pPr>
            <a:r>
              <a:rPr lang="en-US" sz="4800" b="1" dirty="0">
                <a:solidFill>
                  <a:prstClr val="white"/>
                </a:solidFill>
                <a:latin typeface="Book Antiqua" charset="0"/>
                <a:ea typeface="ＭＳ Ｐゴシック" charset="0"/>
                <a:cs typeface="Book Antiqua" charset="0"/>
              </a:rPr>
              <a:t>	2012:	$ 142 million</a:t>
            </a:r>
          </a:p>
          <a:p>
            <a:pPr marL="0" lvl="0" indent="0" eaLnBrk="0" fontAlgn="base" hangingPunct="0">
              <a:spcBef>
                <a:spcPct val="20000"/>
              </a:spcBef>
              <a:spcAft>
                <a:spcPct val="0"/>
              </a:spcAft>
              <a:buClrTx/>
              <a:buSzTx/>
              <a:buNone/>
              <a:defRPr/>
            </a:pPr>
            <a:r>
              <a:rPr lang="en-US" sz="4800" b="1" dirty="0">
                <a:solidFill>
                  <a:prstClr val="white"/>
                </a:solidFill>
                <a:latin typeface="Book Antiqua" charset="0"/>
                <a:ea typeface="ＭＳ Ｐゴシック" charset="0"/>
                <a:cs typeface="Book Antiqua" charset="0"/>
              </a:rPr>
              <a:t>	2011:	$ 615 million</a:t>
            </a:r>
          </a:p>
          <a:p>
            <a:endParaRPr lang="en-US" dirty="0"/>
          </a:p>
        </p:txBody>
      </p:sp>
      <p:sp>
        <p:nvSpPr>
          <p:cNvPr id="5" name="Text Placeholder 4">
            <a:extLst>
              <a:ext uri="{FF2B5EF4-FFF2-40B4-BE49-F238E27FC236}">
                <a16:creationId xmlns:a16="http://schemas.microsoft.com/office/drawing/2014/main" id="{9BEF6068-91B8-E24E-9621-B40D0E71820E}"/>
              </a:ext>
            </a:extLst>
          </p:cNvPr>
          <p:cNvSpPr>
            <a:spLocks noGrp="1"/>
          </p:cNvSpPr>
          <p:nvPr>
            <p:ph type="body" sz="quarter" idx="3"/>
          </p:nvPr>
        </p:nvSpPr>
        <p:spPr>
          <a:xfrm>
            <a:off x="6096003" y="1728788"/>
            <a:ext cx="4722813" cy="497946"/>
          </a:xfrm>
        </p:spPr>
        <p:txBody>
          <a:bodyPr/>
          <a:lstStyle/>
          <a:p>
            <a:r>
              <a:rPr lang="en-US" b="1" dirty="0">
                <a:solidFill>
                  <a:srgbClr val="FF0000"/>
                </a:solidFill>
                <a:latin typeface="Book Antiqua" panose="02040602050305030304" pitchFamily="18" charset="0"/>
              </a:rPr>
              <a:t>FY 2018-19 Budget Vetoes</a:t>
            </a:r>
          </a:p>
        </p:txBody>
      </p:sp>
      <p:sp>
        <p:nvSpPr>
          <p:cNvPr id="6" name="Content Placeholder 5">
            <a:extLst>
              <a:ext uri="{FF2B5EF4-FFF2-40B4-BE49-F238E27FC236}">
                <a16:creationId xmlns:a16="http://schemas.microsoft.com/office/drawing/2014/main" id="{6393F8CE-1FF5-CD41-8BB1-46A2AE5FCF53}"/>
              </a:ext>
            </a:extLst>
          </p:cNvPr>
          <p:cNvSpPr>
            <a:spLocks noGrp="1"/>
          </p:cNvSpPr>
          <p:nvPr>
            <p:ph sz="quarter" idx="4"/>
          </p:nvPr>
        </p:nvSpPr>
        <p:spPr>
          <a:xfrm>
            <a:off x="5823482" y="2626784"/>
            <a:ext cx="5726833" cy="3164415"/>
          </a:xfrm>
        </p:spPr>
        <p:txBody>
          <a:bodyPr>
            <a:normAutofit/>
          </a:bodyPr>
          <a:lstStyle/>
          <a:p>
            <a:pPr marL="0" indent="0" algn="ctr">
              <a:buNone/>
            </a:pPr>
            <a:endParaRPr lang="en-US" sz="6000" b="1" dirty="0">
              <a:solidFill>
                <a:srgbClr val="FF0000"/>
              </a:solidFill>
              <a:latin typeface="Book Antiqua" panose="02040602050305030304" pitchFamily="18" charset="0"/>
            </a:endParaRPr>
          </a:p>
          <a:p>
            <a:pPr marL="0" indent="0" algn="ctr">
              <a:buNone/>
            </a:pPr>
            <a:r>
              <a:rPr lang="en-US" sz="7700" b="1" dirty="0">
                <a:solidFill>
                  <a:srgbClr val="FF0000"/>
                </a:solidFill>
                <a:latin typeface="Book Antiqua" panose="02040602050305030304" pitchFamily="18" charset="0"/>
              </a:rPr>
              <a:t>$ 64 Million</a:t>
            </a:r>
          </a:p>
        </p:txBody>
      </p:sp>
    </p:spTree>
    <p:extLst>
      <p:ext uri="{BB962C8B-B14F-4D97-AF65-F5344CB8AC3E}">
        <p14:creationId xmlns:p14="http://schemas.microsoft.com/office/powerpoint/2010/main" val="805041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05" y="0"/>
            <a:ext cx="11999495" cy="1287379"/>
          </a:xfrm>
        </p:spPr>
        <p:txBody>
          <a:bodyPr>
            <a:noAutofit/>
          </a:bodyPr>
          <a:lstStyle/>
          <a:p>
            <a:r>
              <a:rPr lang="en-US" altLang="en-US" sz="4800" b="1" cap="none" dirty="0">
                <a:solidFill>
                  <a:srgbClr val="C9FF44"/>
                </a:solidFill>
                <a:latin typeface="Georgia" charset="0"/>
                <a:ea typeface="Georgia" charset="0"/>
                <a:cs typeface="Georgia" charset="0"/>
              </a:rPr>
              <a:t>Florida’s FY 2018-19 Budget =$88.7B</a:t>
            </a:r>
            <a:endParaRPr lang="en-US" sz="4800" b="1" cap="none" dirty="0">
              <a:solidFill>
                <a:srgbClr val="C9FF44"/>
              </a:solidFill>
              <a:latin typeface="Georgia" charset="0"/>
              <a:ea typeface="Georgia" charset="0"/>
              <a:cs typeface="Georgia" charset="0"/>
            </a:endParaRPr>
          </a:p>
        </p:txBody>
      </p:sp>
      <p:sp>
        <p:nvSpPr>
          <p:cNvPr id="3" name="Content Placeholder 2"/>
          <p:cNvSpPr>
            <a:spLocks noGrp="1"/>
          </p:cNvSpPr>
          <p:nvPr>
            <p:ph idx="1"/>
          </p:nvPr>
        </p:nvSpPr>
        <p:spPr>
          <a:xfrm>
            <a:off x="192505" y="1143000"/>
            <a:ext cx="11802979" cy="5486399"/>
          </a:xfrm>
        </p:spPr>
        <p:txBody>
          <a:bodyPr/>
          <a:lstStyle/>
          <a:p>
            <a:pPr marL="342900" lvl="0" indent="-342900" fontAlgn="base">
              <a:spcBef>
                <a:spcPct val="20000"/>
              </a:spcBef>
              <a:spcAft>
                <a:spcPct val="0"/>
              </a:spcAft>
              <a:buClrTx/>
              <a:buSzTx/>
              <a:buFont typeface="Arial" charset="0"/>
              <a:buChar char="•"/>
            </a:pPr>
            <a:r>
              <a:rPr lang="en-US" altLang="en-US" sz="5400" b="1" dirty="0">
                <a:solidFill>
                  <a:srgbClr val="FFFF00"/>
                </a:solidFill>
                <a:ea typeface="ＭＳ Ｐゴシック" charset="-128"/>
                <a:cs typeface="ＭＳ Ｐゴシック" charset="0"/>
              </a:rPr>
              <a:t>FY 2017-18:		$82.4 B</a:t>
            </a:r>
          </a:p>
          <a:p>
            <a:pPr marL="0" lvl="0" indent="0" fontAlgn="base">
              <a:spcBef>
                <a:spcPct val="20000"/>
              </a:spcBef>
              <a:spcAft>
                <a:spcPct val="0"/>
              </a:spcAft>
              <a:buClrTx/>
              <a:buSzTx/>
              <a:buFont typeface="Arial" charset="0"/>
              <a:buChar char="•"/>
            </a:pPr>
            <a:r>
              <a:rPr lang="en-US" altLang="en-US" sz="5400" b="1" dirty="0">
                <a:solidFill>
                  <a:srgbClr val="FFFF00"/>
                </a:solidFill>
                <a:ea typeface="ＭＳ Ｐゴシック" charset="-128"/>
                <a:cs typeface="ＭＳ Ｐゴシック" charset="0"/>
              </a:rPr>
              <a:t>FY 2016-17:		$82.3B</a:t>
            </a:r>
          </a:p>
          <a:p>
            <a:pPr marL="0" lvl="0" indent="0" fontAlgn="base">
              <a:spcBef>
                <a:spcPct val="20000"/>
              </a:spcBef>
              <a:spcAft>
                <a:spcPct val="0"/>
              </a:spcAft>
              <a:buClrTx/>
              <a:buSzTx/>
              <a:buFont typeface="Arial" charset="0"/>
              <a:buChar char="•"/>
            </a:pPr>
            <a:r>
              <a:rPr lang="en-US" altLang="en-US" sz="5400" b="1" dirty="0">
                <a:solidFill>
                  <a:srgbClr val="FFFF00"/>
                </a:solidFill>
                <a:ea typeface="ＭＳ Ｐゴシック" charset="-128"/>
                <a:cs typeface="ＭＳ Ｐゴシック" charset="0"/>
              </a:rPr>
              <a:t>FY 2015-16:		$78.7 B</a:t>
            </a:r>
          </a:p>
          <a:p>
            <a:pPr marL="0" lvl="0" indent="0" fontAlgn="base">
              <a:spcBef>
                <a:spcPct val="20000"/>
              </a:spcBef>
              <a:spcAft>
                <a:spcPct val="0"/>
              </a:spcAft>
              <a:buClrTx/>
              <a:buSzTx/>
              <a:buFont typeface="Arial" charset="0"/>
              <a:buChar char="•"/>
            </a:pPr>
            <a:r>
              <a:rPr lang="en-US" altLang="en-US" sz="5400" b="1" dirty="0">
                <a:solidFill>
                  <a:srgbClr val="FFFF00"/>
                </a:solidFill>
                <a:ea typeface="ＭＳ Ｐゴシック" charset="-128"/>
                <a:cs typeface="ＭＳ Ｐゴシック" charset="0"/>
              </a:rPr>
              <a:t>FY 2014-15:		$77.1 B </a:t>
            </a:r>
          </a:p>
          <a:p>
            <a:pPr marL="0" lvl="0" indent="0" fontAlgn="base">
              <a:spcBef>
                <a:spcPct val="20000"/>
              </a:spcBef>
              <a:spcAft>
                <a:spcPct val="0"/>
              </a:spcAft>
              <a:buClrTx/>
              <a:buSzTx/>
              <a:buFont typeface="Arial" charset="0"/>
              <a:buChar char="•"/>
            </a:pPr>
            <a:r>
              <a:rPr lang="en-US" altLang="en-US" sz="5400" b="1" dirty="0">
                <a:solidFill>
                  <a:srgbClr val="FFFF00"/>
                </a:solidFill>
                <a:ea typeface="ＭＳ Ｐゴシック" charset="-128"/>
                <a:cs typeface="ＭＳ Ｐゴシック" charset="0"/>
              </a:rPr>
              <a:t>FY 2013-14:		$74.5 B</a:t>
            </a:r>
          </a:p>
        </p:txBody>
      </p:sp>
    </p:spTree>
    <p:extLst>
      <p:ext uri="{BB962C8B-B14F-4D97-AF65-F5344CB8AC3E}">
        <p14:creationId xmlns:p14="http://schemas.microsoft.com/office/powerpoint/2010/main" val="3264118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474" y="96254"/>
            <a:ext cx="11754851" cy="1106904"/>
          </a:xfrm>
        </p:spPr>
        <p:txBody>
          <a:bodyPr/>
          <a:lstStyle/>
          <a:p>
            <a:pPr algn="ctr"/>
            <a:r>
              <a:rPr lang="en-US" altLang="en-US" sz="5400" b="1" cap="none" dirty="0">
                <a:ln>
                  <a:noFill/>
                </a:ln>
                <a:solidFill>
                  <a:srgbClr val="C9FF44"/>
                </a:solidFill>
                <a:latin typeface="Calibri"/>
                <a:ea typeface="ＭＳ Ｐゴシック" charset="-128"/>
                <a:cs typeface="ＭＳ Ｐゴシック" charset="0"/>
              </a:rPr>
              <a:t>FY 2018-19 General Revenue = $33.9 B</a:t>
            </a:r>
            <a:endParaRPr lang="en-US" dirty="0">
              <a:solidFill>
                <a:srgbClr val="C9FF44"/>
              </a:solidFill>
            </a:endParaRPr>
          </a:p>
        </p:txBody>
      </p:sp>
      <p:sp>
        <p:nvSpPr>
          <p:cNvPr id="6" name="Content Placeholder 5"/>
          <p:cNvSpPr>
            <a:spLocks noGrp="1"/>
          </p:cNvSpPr>
          <p:nvPr>
            <p:ph idx="1"/>
          </p:nvPr>
        </p:nvSpPr>
        <p:spPr>
          <a:xfrm>
            <a:off x="348917" y="1299411"/>
            <a:ext cx="11454062" cy="5185610"/>
          </a:xfrm>
        </p:spPr>
        <p:txBody>
          <a:bodyPr>
            <a:normAutofit/>
          </a:bodyPr>
          <a:lstStyle/>
          <a:p>
            <a:pPr marL="0" lvl="0" indent="0" fontAlgn="base">
              <a:spcBef>
                <a:spcPct val="20000"/>
              </a:spcBef>
              <a:spcAft>
                <a:spcPct val="0"/>
              </a:spcAft>
              <a:buClrTx/>
              <a:buSzTx/>
              <a:buNone/>
            </a:pPr>
            <a:r>
              <a:rPr lang="en-US" altLang="en-US" sz="4800" b="1" dirty="0">
                <a:solidFill>
                  <a:srgbClr val="FFFF00"/>
                </a:solidFill>
                <a:latin typeface="American Typewriter" charset="0"/>
                <a:ea typeface="ＭＳ Ｐゴシック" charset="-128"/>
                <a:cs typeface="ＭＳ Ｐゴシック" charset="0"/>
              </a:rPr>
              <a:t>2017-18: $30.9 B</a:t>
            </a:r>
          </a:p>
          <a:p>
            <a:pPr marL="0" lvl="0" indent="0" fontAlgn="base">
              <a:spcBef>
                <a:spcPct val="20000"/>
              </a:spcBef>
              <a:spcAft>
                <a:spcPct val="0"/>
              </a:spcAft>
              <a:buClrTx/>
              <a:buSzTx/>
              <a:buNone/>
            </a:pPr>
            <a:r>
              <a:rPr lang="en-US" altLang="en-US" sz="4800" b="1" dirty="0">
                <a:solidFill>
                  <a:srgbClr val="FFFF00"/>
                </a:solidFill>
                <a:latin typeface="American Typewriter" charset="0"/>
                <a:ea typeface="ＭＳ Ｐゴシック" charset="-128"/>
                <a:cs typeface="ＭＳ Ｐゴシック" charset="0"/>
              </a:rPr>
              <a:t>2016-17: $30.3 B</a:t>
            </a:r>
          </a:p>
          <a:p>
            <a:pPr marL="0" lvl="0" indent="0" fontAlgn="base">
              <a:spcBef>
                <a:spcPct val="20000"/>
              </a:spcBef>
              <a:spcAft>
                <a:spcPct val="0"/>
              </a:spcAft>
              <a:buClrTx/>
              <a:buSzTx/>
              <a:buNone/>
            </a:pPr>
            <a:r>
              <a:rPr lang="en-US" altLang="en-US" sz="4800" b="1" dirty="0">
                <a:solidFill>
                  <a:srgbClr val="FFFF00"/>
                </a:solidFill>
                <a:latin typeface="American Typewriter" charset="0"/>
                <a:ea typeface="ＭＳ Ｐゴシック" charset="-128"/>
                <a:cs typeface="ＭＳ Ｐゴシック" charset="0"/>
              </a:rPr>
              <a:t>2015-16: $29 B</a:t>
            </a:r>
          </a:p>
          <a:p>
            <a:pPr marL="0" lvl="0" indent="0" fontAlgn="base">
              <a:spcBef>
                <a:spcPct val="20000"/>
              </a:spcBef>
              <a:spcAft>
                <a:spcPct val="0"/>
              </a:spcAft>
              <a:buClrTx/>
              <a:buSzTx/>
              <a:buNone/>
            </a:pPr>
            <a:r>
              <a:rPr lang="en-US" altLang="en-US" sz="4800" b="1" dirty="0">
                <a:solidFill>
                  <a:srgbClr val="FFFF00"/>
                </a:solidFill>
                <a:latin typeface="American Typewriter" charset="0"/>
                <a:ea typeface="ＭＳ Ｐゴシック" charset="-128"/>
                <a:cs typeface="ＭＳ Ｐゴシック" charset="0"/>
              </a:rPr>
              <a:t>2014-15: $27.9 B</a:t>
            </a:r>
          </a:p>
          <a:p>
            <a:pPr marL="0" lvl="0" indent="0" fontAlgn="base">
              <a:spcBef>
                <a:spcPct val="20000"/>
              </a:spcBef>
              <a:spcAft>
                <a:spcPct val="0"/>
              </a:spcAft>
              <a:buClrTx/>
              <a:buSzTx/>
              <a:buNone/>
            </a:pPr>
            <a:r>
              <a:rPr lang="en-US" altLang="en-US" sz="4800" b="1" dirty="0">
                <a:solidFill>
                  <a:srgbClr val="FFFF00"/>
                </a:solidFill>
                <a:latin typeface="American Typewriter" charset="0"/>
                <a:ea typeface="ＭＳ Ｐゴシック" charset="-128"/>
                <a:cs typeface="ＭＳ Ｐゴシック" charset="0"/>
              </a:rPr>
              <a:t>2013-14: $26.8 B</a:t>
            </a:r>
            <a:endParaRPr lang="en-US" altLang="en-US" sz="4800" dirty="0">
              <a:solidFill>
                <a:srgbClr val="FFFF00"/>
              </a:solidFill>
              <a:ea typeface="ＭＳ Ｐゴシック" charset="-128"/>
              <a:cs typeface="ＭＳ Ｐゴシック" charset="0"/>
            </a:endParaRPr>
          </a:p>
        </p:txBody>
      </p:sp>
      <p:pic>
        <p:nvPicPr>
          <p:cNvPr id="7" name="Picture 6"/>
          <p:cNvPicPr>
            <a:picLocks noChangeAspect="1"/>
          </p:cNvPicPr>
          <p:nvPr/>
        </p:nvPicPr>
        <p:blipFill>
          <a:blip r:embed="rId3"/>
          <a:stretch>
            <a:fillRect/>
          </a:stretch>
        </p:blipFill>
        <p:spPr>
          <a:xfrm>
            <a:off x="7884826" y="2031665"/>
            <a:ext cx="2757106" cy="3617944"/>
          </a:xfrm>
          <a:prstGeom prst="rect">
            <a:avLst/>
          </a:prstGeom>
        </p:spPr>
      </p:pic>
    </p:spTree>
    <p:extLst>
      <p:ext uri="{BB962C8B-B14F-4D97-AF65-F5344CB8AC3E}">
        <p14:creationId xmlns:p14="http://schemas.microsoft.com/office/powerpoint/2010/main" val="3083988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A75CB3-38F7-274C-8034-0067825AF4A8}"/>
              </a:ext>
            </a:extLst>
          </p:cNvPr>
          <p:cNvPicPr>
            <a:picLocks noChangeAspect="1"/>
          </p:cNvPicPr>
          <p:nvPr/>
        </p:nvPicPr>
        <p:blipFill rotWithShape="1">
          <a:blip r:embed="rId3"/>
          <a:srcRect l="218" t="16613" b="8633"/>
          <a:stretch/>
        </p:blipFill>
        <p:spPr>
          <a:xfrm>
            <a:off x="359764" y="164891"/>
            <a:ext cx="11507448" cy="6465852"/>
          </a:xfrm>
          <a:prstGeom prst="rect">
            <a:avLst/>
          </a:prstGeom>
        </p:spPr>
      </p:pic>
    </p:spTree>
    <p:extLst>
      <p:ext uri="{BB962C8B-B14F-4D97-AF65-F5344CB8AC3E}">
        <p14:creationId xmlns:p14="http://schemas.microsoft.com/office/powerpoint/2010/main" val="268344723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Verdan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Verdana" charset="0"/>
            <a:ea typeface="ＭＳ Ｐゴシック"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2078</TotalTime>
  <Words>2804</Words>
  <Application>Microsoft Office PowerPoint</Application>
  <PresentationFormat>Widescreen</PresentationFormat>
  <Paragraphs>295</Paragraphs>
  <Slides>34</Slides>
  <Notes>34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34</vt:i4>
      </vt:variant>
    </vt:vector>
  </HeadingPairs>
  <TitlesOfParts>
    <vt:vector size="48" baseType="lpstr">
      <vt:lpstr>MS PGothic</vt:lpstr>
      <vt:lpstr>MS PGothic</vt:lpstr>
      <vt:lpstr>American Typewriter</vt:lpstr>
      <vt:lpstr>Arial</vt:lpstr>
      <vt:lpstr>Book Antiqua</vt:lpstr>
      <vt:lpstr>Book Antiqua,Bold</vt:lpstr>
      <vt:lpstr>Calibri</vt:lpstr>
      <vt:lpstr>Calibri Light</vt:lpstr>
      <vt:lpstr>Calisto MT</vt:lpstr>
      <vt:lpstr>Georgia</vt:lpstr>
      <vt:lpstr>Verdana</vt:lpstr>
      <vt:lpstr>Wingdings</vt:lpstr>
      <vt:lpstr>1_Globe</vt:lpstr>
      <vt:lpstr>Celestial</vt:lpstr>
      <vt:lpstr> the 2018 legislative session  </vt:lpstr>
      <vt:lpstr>FL’s Legislative Session</vt:lpstr>
      <vt:lpstr> </vt:lpstr>
      <vt:lpstr>2018 SESSION HOT TOPICS</vt:lpstr>
      <vt:lpstr>Fun facts</vt:lpstr>
      <vt:lpstr>VETO PERSPECTIVE</vt:lpstr>
      <vt:lpstr>Florida’s FY 2018-19 Budget =$88.7B</vt:lpstr>
      <vt:lpstr>FY 2018-19 General Revenue = $33.9 B</vt:lpstr>
      <vt:lpstr>PowerPoint Presentation</vt:lpstr>
      <vt:lpstr>PowerPoint Presentation</vt:lpstr>
      <vt:lpstr>PowerPoint Presentation</vt:lpstr>
      <vt:lpstr>PowerPoint Presentation</vt:lpstr>
      <vt:lpstr>SUS Performance Funding</vt:lpstr>
      <vt:lpstr>PowerPoint Presentation</vt:lpstr>
      <vt:lpstr>PECO: 5 “YES”</vt:lpstr>
      <vt:lpstr>PECO: 7 “NO”</vt:lpstr>
      <vt:lpstr>Other Capital Funding Issues</vt:lpstr>
      <vt:lpstr>FLORIDA EXCELLENCE IN HIGHER ED ACT OF 2018</vt:lpstr>
      <vt:lpstr>PowerPoint Presentation</vt:lpstr>
      <vt:lpstr>FL EXCELLENCE IN HIGHER ED ACT OF 2018</vt:lpstr>
      <vt:lpstr>PowerPoint Presentation</vt:lpstr>
      <vt:lpstr>FLORIDA EXCELLENCE IN HIGHER ED ACT OF 2018</vt:lpstr>
      <vt:lpstr>PowerPoint Presentation</vt:lpstr>
      <vt:lpstr>FLORIDA EXCELLENCE IN HIGHER ED ACT OF 2018</vt:lpstr>
      <vt:lpstr>FLORIDA EXCELLENCE IN HIGHER ED ACT OF 2018</vt:lpstr>
      <vt:lpstr>Florida Excellence in Higher Education Act of 2018</vt:lpstr>
      <vt:lpstr>Florida Excellence in Higher Education Act of 2018</vt:lpstr>
      <vt:lpstr>PowerPoint Presentation</vt:lpstr>
      <vt:lpstr>MORE 2018 LEGISLATION</vt:lpstr>
      <vt:lpstr>PowerPoint Presentation</vt:lpstr>
      <vt:lpstr>Say: “HELLO” to  . . . . </vt:lpstr>
      <vt:lpstr>PowerPoint Presentation</vt:lpstr>
      <vt:lpstr>CONSTITUTION REVISION COMMISSION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Governors Facilities Workshop 2017</dc:title>
  <dc:creator>Microsoft Office User</dc:creator>
  <cp:lastModifiedBy>Anne Blankenship</cp:lastModifiedBy>
  <cp:revision>156</cp:revision>
  <cp:lastPrinted>2018-06-03T16:18:46Z</cp:lastPrinted>
  <dcterms:created xsi:type="dcterms:W3CDTF">2017-09-20T16:14:30Z</dcterms:created>
  <dcterms:modified xsi:type="dcterms:W3CDTF">2018-06-15T13:57:45Z</dcterms:modified>
</cp:coreProperties>
</file>